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534" r:id="rId5"/>
    <p:sldId id="493" r:id="rId6"/>
    <p:sldId id="516" r:id="rId7"/>
    <p:sldId id="528" r:id="rId8"/>
    <p:sldId id="316" r:id="rId9"/>
    <p:sldId id="529" r:id="rId10"/>
    <p:sldId id="530" r:id="rId11"/>
    <p:sldId id="513" r:id="rId12"/>
    <p:sldId id="531" r:id="rId13"/>
    <p:sldId id="512" r:id="rId14"/>
    <p:sldId id="532" r:id="rId15"/>
    <p:sldId id="514" r:id="rId16"/>
  </p:sldIdLst>
  <p:sldSz cx="9144000" cy="6858000" type="screen4x3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2E7560C-161B-03E3-656C-2F339DF3E089}" name="TIXIER Jérome (IMT Mines Alès)" initials="TA" userId="S::jerome.tixier@mines-ales.fr::b2a720fc-8a41-4104-b010-fd4cb49ef69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phane LE FLOCH" initials="SLF" lastIdx="1" clrIdx="0"/>
  <p:cmAuthor id="1" name="lcotte" initials="lc" lastIdx="1" clrIdx="1"/>
  <p:cmAuthor id="2" name="TIXIER Jérome (IMT Mines Alès)" initials="TJ(MA" lastIdx="2" clrIdx="2">
    <p:extLst>
      <p:ext uri="{19B8F6BF-5375-455C-9EA6-DF929625EA0E}">
        <p15:presenceInfo xmlns:p15="http://schemas.microsoft.com/office/powerpoint/2012/main" userId="S-1-5-21-2017963054-138998614-2516616045-12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8BD"/>
    <a:srgbClr val="133542"/>
    <a:srgbClr val="F9B683"/>
    <a:srgbClr val="CE4A40"/>
    <a:srgbClr val="AF69BF"/>
    <a:srgbClr val="969696"/>
    <a:srgbClr val="F62A9F"/>
    <a:srgbClr val="74C6C8"/>
    <a:srgbClr val="F4A270"/>
    <a:srgbClr val="F07E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E6D2C-58AE-4022-94CA-AEC85FD7218A}" v="24" dt="2023-03-13T13:20:29.881"/>
    <p1510:client id="{1B5633E5-D6BF-4FA1-AF6C-7CB6CAD5B018}" v="8" dt="2023-03-13T13:16:28.4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320" y="72"/>
      </p:cViewPr>
      <p:guideLst>
        <p:guide orient="horz" pos="21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40" y="762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XIER Jérome (IMT Mines Alès)" userId="S::jerome.tixier@mines-ales.fr::b2a720fc-8a41-4104-b010-fd4cb49ef69a" providerId="AD" clId="Web-{1B5633E5-D6BF-4FA1-AF6C-7CB6CAD5B018}"/>
    <pc:docChg chg="modSld">
      <pc:chgData name="TIXIER Jérome (IMT Mines Alès)" userId="S::jerome.tixier@mines-ales.fr::b2a720fc-8a41-4104-b010-fd4cb49ef69a" providerId="AD" clId="Web-{1B5633E5-D6BF-4FA1-AF6C-7CB6CAD5B018}" dt="2023-03-13T13:16:28.497" v="7" actId="20577"/>
      <pc:docMkLst>
        <pc:docMk/>
      </pc:docMkLst>
      <pc:sldChg chg="modSp">
        <pc:chgData name="TIXIER Jérome (IMT Mines Alès)" userId="S::jerome.tixier@mines-ales.fr::b2a720fc-8a41-4104-b010-fd4cb49ef69a" providerId="AD" clId="Web-{1B5633E5-D6BF-4FA1-AF6C-7CB6CAD5B018}" dt="2023-03-13T13:16:28.497" v="7" actId="20577"/>
        <pc:sldMkLst>
          <pc:docMk/>
          <pc:sldMk cId="1807148027" sldId="493"/>
        </pc:sldMkLst>
        <pc:spChg chg="mod">
          <ac:chgData name="TIXIER Jérome (IMT Mines Alès)" userId="S::jerome.tixier@mines-ales.fr::b2a720fc-8a41-4104-b010-fd4cb49ef69a" providerId="AD" clId="Web-{1B5633E5-D6BF-4FA1-AF6C-7CB6CAD5B018}" dt="2023-03-13T13:16:28.497" v="7" actId="20577"/>
          <ac:spMkLst>
            <pc:docMk/>
            <pc:sldMk cId="1807148027" sldId="493"/>
            <ac:spMk id="26" creationId="{00000000-0000-0000-0000-000000000000}"/>
          </ac:spMkLst>
        </pc:spChg>
      </pc:sldChg>
    </pc:docChg>
  </pc:docChgLst>
  <pc:docChgLst>
    <pc:chgData name="BONY-DANDRIEUX Aurélia (IMT Mines Alès)" userId="S::aurelia.bony-dandrieux@mines-ales.fr::767647f2-cfa9-4d42-a2da-236ba6e08563" providerId="AD" clId="Web-{03FE6D2C-58AE-4022-94CA-AEC85FD7218A}"/>
    <pc:docChg chg="modSld">
      <pc:chgData name="BONY-DANDRIEUX Aurélia (IMT Mines Alès)" userId="S::aurelia.bony-dandrieux@mines-ales.fr::767647f2-cfa9-4d42-a2da-236ba6e08563" providerId="AD" clId="Web-{03FE6D2C-58AE-4022-94CA-AEC85FD7218A}" dt="2023-03-13T13:20:27.318" v="22" actId="20577"/>
      <pc:docMkLst>
        <pc:docMk/>
      </pc:docMkLst>
      <pc:sldChg chg="modSp">
        <pc:chgData name="BONY-DANDRIEUX Aurélia (IMT Mines Alès)" userId="S::aurelia.bony-dandrieux@mines-ales.fr::767647f2-cfa9-4d42-a2da-236ba6e08563" providerId="AD" clId="Web-{03FE6D2C-58AE-4022-94CA-AEC85FD7218A}" dt="2023-03-13T13:20:27.318" v="22" actId="20577"/>
        <pc:sldMkLst>
          <pc:docMk/>
          <pc:sldMk cId="3704327376" sldId="529"/>
        </pc:sldMkLst>
        <pc:spChg chg="mod">
          <ac:chgData name="BONY-DANDRIEUX Aurélia (IMT Mines Alès)" userId="S::aurelia.bony-dandrieux@mines-ales.fr::767647f2-cfa9-4d42-a2da-236ba6e08563" providerId="AD" clId="Web-{03FE6D2C-58AE-4022-94CA-AEC85FD7218A}" dt="2023-03-13T13:20:27.318" v="22" actId="20577"/>
          <ac:spMkLst>
            <pc:docMk/>
            <pc:sldMk cId="3704327376" sldId="529"/>
            <ac:spMk id="3" creationId="{4CBFF199-0D57-4DAF-AB9F-61EF04B3100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35480B-20B0-417D-B1EF-CAABB5F53E35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5CB03-676A-402D-B36F-C196055905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148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37B3D-274F-48E3-8915-A75840108DCB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Modify the styles of the mask text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7BBB7-8AE7-4017-8D6B-8044B6ADA7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812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7BBB7-8AE7-4017-8D6B-8044B6ADA7D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410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20000"/>
              </a:spcBef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241AC-3B04-4E0E-A153-2B76D5321E9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82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7BBB7-8AE7-4017-8D6B-8044B6ADA7D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184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133542"/>
                </a:solidFill>
                <a:latin typeface="D-DIN" pitchFamily="34" charset="0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57200" y="1484784"/>
            <a:ext cx="8229600" cy="4641379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000" b="0" i="0">
                <a:solidFill>
                  <a:srgbClr val="133542"/>
                </a:solidFill>
                <a:latin typeface="D-DIN" pitchFamily="34" charset="0"/>
              </a:defRPr>
            </a:lvl1pPr>
          </a:lstStyle>
          <a:p>
            <a:pPr marL="0" indent="0" algn="just">
              <a:buNone/>
            </a:pPr>
            <a:r>
              <a:rPr lang="en-GB" sz="2000" err="1">
                <a:latin typeface="D-DIN" pitchFamily="34" charset="0"/>
              </a:rPr>
              <a:t>Lorem</a:t>
            </a:r>
            <a:r>
              <a:rPr lang="en-GB" sz="2000">
                <a:latin typeface="D-DIN" pitchFamily="34" charset="0"/>
              </a:rPr>
              <a:t> </a:t>
            </a:r>
            <a:r>
              <a:rPr lang="en-GB" sz="2000" err="1">
                <a:latin typeface="D-DIN" pitchFamily="34" charset="0"/>
              </a:rPr>
              <a:t>ipsum</a:t>
            </a:r>
            <a:r>
              <a:rPr lang="en-GB" sz="2000">
                <a:latin typeface="D-DIN" pitchFamily="34" charset="0"/>
              </a:rPr>
              <a:t> </a:t>
            </a:r>
            <a:r>
              <a:rPr lang="en-GB" sz="2000" err="1">
                <a:latin typeface="D-DIN" pitchFamily="34" charset="0"/>
              </a:rPr>
              <a:t>dolor</a:t>
            </a:r>
            <a:r>
              <a:rPr lang="en-GB" sz="2000">
                <a:latin typeface="D-DIN" pitchFamily="34" charset="0"/>
              </a:rPr>
              <a:t> sit </a:t>
            </a:r>
            <a:r>
              <a:rPr lang="en-GB" sz="2000" err="1">
                <a:latin typeface="D-DIN" pitchFamily="34" charset="0"/>
              </a:rPr>
              <a:t>amet</a:t>
            </a:r>
            <a:r>
              <a:rPr lang="en-GB" sz="2000">
                <a:latin typeface="D-DIN" pitchFamily="34" charset="0"/>
              </a:rPr>
              <a:t>, </a:t>
            </a:r>
            <a:r>
              <a:rPr lang="en-GB" sz="2000" err="1">
                <a:latin typeface="D-DIN" pitchFamily="34" charset="0"/>
              </a:rPr>
              <a:t>consectetur</a:t>
            </a:r>
            <a:r>
              <a:rPr lang="en-GB" sz="2000">
                <a:latin typeface="D-DIN" pitchFamily="34" charset="0"/>
              </a:rPr>
              <a:t> </a:t>
            </a:r>
            <a:r>
              <a:rPr lang="en-GB" sz="2000" err="1">
                <a:latin typeface="D-DIN" pitchFamily="34" charset="0"/>
              </a:rPr>
              <a:t>adipiscing</a:t>
            </a:r>
            <a:r>
              <a:rPr lang="en-GB" sz="2000">
                <a:latin typeface="D-DIN" pitchFamily="34" charset="0"/>
              </a:rPr>
              <a:t> </a:t>
            </a:r>
            <a:r>
              <a:rPr lang="en-GB" sz="2000" err="1">
                <a:latin typeface="D-DIN" pitchFamily="34" charset="0"/>
              </a:rPr>
              <a:t>elit</a:t>
            </a:r>
            <a:r>
              <a:rPr lang="en-GB" sz="2000">
                <a:latin typeface="D-DIN" pitchFamily="34" charset="0"/>
              </a:rPr>
              <a:t>. </a:t>
            </a:r>
            <a:r>
              <a:rPr lang="fr-FR" sz="2000">
                <a:latin typeface="D-DIN" pitchFamily="34" charset="0"/>
              </a:rPr>
              <a:t>Sed </a:t>
            </a:r>
            <a:r>
              <a:rPr lang="fr-FR" sz="2000" err="1">
                <a:latin typeface="D-DIN" pitchFamily="34" charset="0"/>
              </a:rPr>
              <a:t>orci</a:t>
            </a:r>
            <a:r>
              <a:rPr lang="fr-FR" sz="2000">
                <a:latin typeface="D-DIN" pitchFamily="34" charset="0"/>
              </a:rPr>
              <a:t> </a:t>
            </a:r>
            <a:r>
              <a:rPr lang="fr-FR" sz="2000" err="1">
                <a:latin typeface="D-DIN" pitchFamily="34" charset="0"/>
              </a:rPr>
              <a:t>elit</a:t>
            </a:r>
            <a:r>
              <a:rPr lang="fr-FR" sz="2000">
                <a:latin typeface="D-DIN" pitchFamily="34" charset="0"/>
              </a:rPr>
              <a:t>, </a:t>
            </a:r>
            <a:r>
              <a:rPr lang="fr-FR" sz="2000" err="1">
                <a:latin typeface="D-DIN" pitchFamily="34" charset="0"/>
              </a:rPr>
              <a:t>commodo</a:t>
            </a:r>
            <a:r>
              <a:rPr lang="fr-FR" sz="2000">
                <a:latin typeface="D-DIN" pitchFamily="34" charset="0"/>
              </a:rPr>
              <a:t> non est </a:t>
            </a:r>
            <a:r>
              <a:rPr lang="fr-FR" sz="2000" err="1">
                <a:latin typeface="D-DIN" pitchFamily="34" charset="0"/>
              </a:rPr>
              <a:t>ultrices</a:t>
            </a:r>
            <a:r>
              <a:rPr lang="fr-FR" sz="2000">
                <a:latin typeface="D-DIN" pitchFamily="34" charset="0"/>
              </a:rPr>
              <a:t>, </a:t>
            </a:r>
            <a:r>
              <a:rPr lang="fr-FR" sz="2000" err="1">
                <a:latin typeface="D-DIN" pitchFamily="34" charset="0"/>
              </a:rPr>
              <a:t>congue</a:t>
            </a:r>
            <a:r>
              <a:rPr lang="fr-FR" sz="2000">
                <a:latin typeface="D-DIN" pitchFamily="34" charset="0"/>
              </a:rPr>
              <a:t> </a:t>
            </a:r>
            <a:r>
              <a:rPr lang="fr-FR" sz="2000" err="1">
                <a:latin typeface="D-DIN" pitchFamily="34" charset="0"/>
              </a:rPr>
              <a:t>facilisis</a:t>
            </a:r>
            <a:r>
              <a:rPr lang="fr-FR" sz="2000">
                <a:latin typeface="D-DIN" pitchFamily="34" charset="0"/>
              </a:rPr>
              <a:t> </a:t>
            </a:r>
            <a:r>
              <a:rPr lang="fr-FR" sz="2000" err="1">
                <a:latin typeface="D-DIN" pitchFamily="34" charset="0"/>
              </a:rPr>
              <a:t>odio</a:t>
            </a:r>
            <a:r>
              <a:rPr lang="fr-FR" sz="2000">
                <a:latin typeface="D-DIN" pitchFamily="34" charset="0"/>
              </a:rPr>
              <a:t>. Duis </a:t>
            </a:r>
            <a:r>
              <a:rPr lang="fr-FR" sz="2000" err="1">
                <a:latin typeface="D-DIN" pitchFamily="34" charset="0"/>
              </a:rPr>
              <a:t>at</a:t>
            </a:r>
            <a:r>
              <a:rPr lang="fr-FR" sz="2000">
                <a:latin typeface="D-DIN" pitchFamily="34" charset="0"/>
              </a:rPr>
              <a:t> </a:t>
            </a:r>
            <a:r>
              <a:rPr lang="fr-FR" sz="2000" err="1">
                <a:latin typeface="D-DIN" pitchFamily="34" charset="0"/>
              </a:rPr>
              <a:t>viverra</a:t>
            </a:r>
            <a:r>
              <a:rPr lang="fr-FR" sz="2000">
                <a:latin typeface="D-DIN" pitchFamily="34" charset="0"/>
              </a:rPr>
              <a:t> massa, </a:t>
            </a:r>
            <a:r>
              <a:rPr lang="fr-FR" sz="2000" err="1">
                <a:latin typeface="D-DIN" pitchFamily="34" charset="0"/>
              </a:rPr>
              <a:t>vehicula</a:t>
            </a:r>
            <a:r>
              <a:rPr lang="fr-FR" sz="2000">
                <a:latin typeface="D-DIN" pitchFamily="34" charset="0"/>
              </a:rPr>
              <a:t> </a:t>
            </a:r>
            <a:r>
              <a:rPr lang="fr-FR" sz="2000" err="1">
                <a:latin typeface="D-DIN" pitchFamily="34" charset="0"/>
              </a:rPr>
              <a:t>accumsan</a:t>
            </a:r>
            <a:r>
              <a:rPr lang="fr-FR" sz="2000">
                <a:latin typeface="D-DIN" pitchFamily="34" charset="0"/>
              </a:rPr>
              <a:t> ex. </a:t>
            </a:r>
            <a:r>
              <a:rPr lang="fr-FR" sz="2000" err="1">
                <a:latin typeface="D-DIN" pitchFamily="34" charset="0"/>
              </a:rPr>
              <a:t>Aliquam</a:t>
            </a:r>
            <a:r>
              <a:rPr lang="fr-FR" sz="2000">
                <a:latin typeface="D-DIN" pitchFamily="34" charset="0"/>
              </a:rPr>
              <a:t> </a:t>
            </a:r>
            <a:r>
              <a:rPr lang="fr-FR" sz="2000" err="1">
                <a:latin typeface="D-DIN" pitchFamily="34" charset="0"/>
              </a:rPr>
              <a:t>eleifend</a:t>
            </a:r>
            <a:r>
              <a:rPr lang="fr-FR" sz="2000">
                <a:latin typeface="D-DIN" pitchFamily="34" charset="0"/>
              </a:rPr>
              <a:t> in ante id cursus. </a:t>
            </a:r>
            <a:r>
              <a:rPr lang="fr-FR" sz="2000" err="1">
                <a:latin typeface="D-DIN" pitchFamily="34" charset="0"/>
              </a:rPr>
              <a:t>Nullam</a:t>
            </a:r>
            <a:r>
              <a:rPr lang="fr-FR" sz="2000">
                <a:latin typeface="D-DIN" pitchFamily="34" charset="0"/>
              </a:rPr>
              <a:t> </a:t>
            </a:r>
            <a:r>
              <a:rPr lang="fr-FR" sz="2000" err="1">
                <a:latin typeface="D-DIN" pitchFamily="34" charset="0"/>
              </a:rPr>
              <a:t>vulputate</a:t>
            </a:r>
            <a:r>
              <a:rPr lang="fr-FR" sz="2000">
                <a:latin typeface="D-DIN" pitchFamily="34" charset="0"/>
              </a:rPr>
              <a:t>, </a:t>
            </a:r>
            <a:r>
              <a:rPr lang="fr-FR" sz="2000" err="1">
                <a:latin typeface="D-DIN" pitchFamily="34" charset="0"/>
              </a:rPr>
              <a:t>tellus</a:t>
            </a:r>
            <a:r>
              <a:rPr lang="fr-FR" sz="2000">
                <a:latin typeface="D-DIN" pitchFamily="34" charset="0"/>
              </a:rPr>
              <a:t> nec </a:t>
            </a:r>
            <a:r>
              <a:rPr lang="fr-FR" sz="2000" err="1">
                <a:latin typeface="D-DIN" pitchFamily="34" charset="0"/>
              </a:rPr>
              <a:t>condimentum</a:t>
            </a:r>
            <a:r>
              <a:rPr lang="fr-FR" sz="2000">
                <a:latin typeface="D-DIN" pitchFamily="34" charset="0"/>
              </a:rPr>
              <a:t> </a:t>
            </a:r>
            <a:r>
              <a:rPr lang="fr-FR" sz="2000" err="1">
                <a:latin typeface="D-DIN" pitchFamily="34" charset="0"/>
              </a:rPr>
              <a:t>accumsan</a:t>
            </a:r>
            <a:r>
              <a:rPr lang="fr-FR" sz="2000">
                <a:latin typeface="D-DIN" pitchFamily="34" charset="0"/>
              </a:rPr>
              <a:t>, </a:t>
            </a:r>
            <a:r>
              <a:rPr lang="fr-FR" sz="2000" err="1">
                <a:latin typeface="D-DIN" pitchFamily="34" charset="0"/>
              </a:rPr>
              <a:t>tellus</a:t>
            </a:r>
            <a:r>
              <a:rPr lang="fr-FR" sz="2000">
                <a:latin typeface="D-DIN" pitchFamily="34" charset="0"/>
              </a:rPr>
              <a:t> diam </a:t>
            </a:r>
            <a:r>
              <a:rPr lang="fr-FR" sz="2000" err="1">
                <a:latin typeface="D-DIN" pitchFamily="34" charset="0"/>
              </a:rPr>
              <a:t>sagittis</a:t>
            </a:r>
            <a:r>
              <a:rPr lang="fr-FR" sz="2000">
                <a:latin typeface="D-DIN" pitchFamily="34" charset="0"/>
              </a:rPr>
              <a:t> </a:t>
            </a:r>
            <a:r>
              <a:rPr lang="fr-FR" sz="2000" err="1">
                <a:latin typeface="D-DIN" pitchFamily="34" charset="0"/>
              </a:rPr>
              <a:t>eros</a:t>
            </a:r>
            <a:r>
              <a:rPr lang="fr-FR" sz="2000">
                <a:latin typeface="D-DIN" pitchFamily="34" charset="0"/>
              </a:rPr>
              <a:t>, eu </a:t>
            </a:r>
            <a:r>
              <a:rPr lang="fr-FR" sz="2000" err="1">
                <a:latin typeface="D-DIN" pitchFamily="34" charset="0"/>
              </a:rPr>
              <a:t>accumsan</a:t>
            </a:r>
            <a:r>
              <a:rPr lang="fr-FR" sz="2000">
                <a:latin typeface="D-DIN" pitchFamily="34" charset="0"/>
              </a:rPr>
              <a:t> </a:t>
            </a:r>
            <a:r>
              <a:rPr lang="fr-FR" sz="2000" err="1">
                <a:latin typeface="D-DIN" pitchFamily="34" charset="0"/>
              </a:rPr>
              <a:t>nulla</a:t>
            </a:r>
            <a:r>
              <a:rPr lang="fr-FR" sz="2000">
                <a:latin typeface="D-DIN" pitchFamily="34" charset="0"/>
              </a:rPr>
              <a:t> </a:t>
            </a:r>
            <a:r>
              <a:rPr lang="fr-FR" sz="2000" err="1">
                <a:latin typeface="D-DIN" pitchFamily="34" charset="0"/>
              </a:rPr>
              <a:t>tortor</a:t>
            </a:r>
            <a:r>
              <a:rPr lang="fr-FR" sz="2000">
                <a:latin typeface="D-DIN" pitchFamily="34" charset="0"/>
              </a:rPr>
              <a:t> </a:t>
            </a:r>
            <a:r>
              <a:rPr lang="fr-FR" sz="2000" err="1">
                <a:latin typeface="D-DIN" pitchFamily="34" charset="0"/>
              </a:rPr>
              <a:t>dapibus</a:t>
            </a:r>
            <a:r>
              <a:rPr lang="fr-FR" sz="2000">
                <a:latin typeface="D-DIN" pitchFamily="34" charset="0"/>
              </a:rPr>
              <a:t> </a:t>
            </a:r>
            <a:r>
              <a:rPr lang="fr-FR" sz="2000" err="1">
                <a:latin typeface="D-DIN" pitchFamily="34" charset="0"/>
              </a:rPr>
              <a:t>turpis</a:t>
            </a:r>
            <a:r>
              <a:rPr lang="fr-FR" sz="2000">
                <a:latin typeface="D-DIN" pitchFamily="34" charset="0"/>
              </a:rPr>
              <a:t>. Sed </a:t>
            </a:r>
            <a:r>
              <a:rPr lang="fr-FR" sz="2000" err="1">
                <a:latin typeface="D-DIN" pitchFamily="34" charset="0"/>
              </a:rPr>
              <a:t>finibus</a:t>
            </a:r>
            <a:r>
              <a:rPr lang="fr-FR" sz="2000">
                <a:latin typeface="D-DIN" pitchFamily="34" charset="0"/>
              </a:rPr>
              <a:t> </a:t>
            </a:r>
            <a:r>
              <a:rPr lang="fr-FR" sz="2000" err="1">
                <a:latin typeface="D-DIN" pitchFamily="34" charset="0"/>
              </a:rPr>
              <a:t>nisl</a:t>
            </a:r>
            <a:r>
              <a:rPr lang="fr-FR" sz="2000">
                <a:latin typeface="D-DIN" pitchFamily="34" charset="0"/>
              </a:rPr>
              <a:t> </a:t>
            </a:r>
            <a:r>
              <a:rPr lang="fr-FR" sz="2000" err="1">
                <a:latin typeface="D-DIN" pitchFamily="34" charset="0"/>
              </a:rPr>
              <a:t>imperdiet</a:t>
            </a:r>
            <a:r>
              <a:rPr lang="fr-FR" sz="2000">
                <a:latin typeface="D-DIN" pitchFamily="34" charset="0"/>
              </a:rPr>
              <a:t> </a:t>
            </a:r>
            <a:r>
              <a:rPr lang="fr-FR" sz="2000" err="1">
                <a:latin typeface="D-DIN" pitchFamily="34" charset="0"/>
              </a:rPr>
              <a:t>dui</a:t>
            </a:r>
            <a:r>
              <a:rPr lang="fr-FR" sz="2000">
                <a:latin typeface="D-DIN" pitchFamily="34" charset="0"/>
              </a:rPr>
              <a:t> </a:t>
            </a:r>
            <a:r>
              <a:rPr lang="fr-FR" sz="2000" err="1">
                <a:latin typeface="D-DIN" pitchFamily="34" charset="0"/>
              </a:rPr>
              <a:t>maximus</a:t>
            </a:r>
            <a:r>
              <a:rPr lang="fr-FR" sz="2000">
                <a:latin typeface="D-DIN" pitchFamily="34" charset="0"/>
              </a:rPr>
              <a:t>, </a:t>
            </a:r>
            <a:r>
              <a:rPr lang="fr-FR" sz="2000" err="1">
                <a:latin typeface="D-DIN" pitchFamily="34" charset="0"/>
              </a:rPr>
              <a:t>sit</a:t>
            </a:r>
            <a:r>
              <a:rPr lang="fr-FR" sz="2000">
                <a:latin typeface="D-DIN" pitchFamily="34" charset="0"/>
              </a:rPr>
              <a:t> </a:t>
            </a:r>
            <a:r>
              <a:rPr lang="fr-FR" sz="2000" err="1">
                <a:latin typeface="D-DIN" pitchFamily="34" charset="0"/>
              </a:rPr>
              <a:t>amet</a:t>
            </a:r>
            <a:r>
              <a:rPr lang="fr-FR" sz="2000">
                <a:latin typeface="D-DIN" pitchFamily="34" charset="0"/>
              </a:rPr>
              <a:t> </a:t>
            </a:r>
            <a:r>
              <a:rPr lang="fr-FR" sz="2000" err="1">
                <a:latin typeface="D-DIN" pitchFamily="34" charset="0"/>
              </a:rPr>
              <a:t>tincidunt</a:t>
            </a:r>
            <a:r>
              <a:rPr lang="fr-FR" sz="2000">
                <a:latin typeface="D-DIN" pitchFamily="34" charset="0"/>
              </a:rPr>
              <a:t> </a:t>
            </a:r>
            <a:r>
              <a:rPr lang="fr-FR" sz="2000" err="1">
                <a:latin typeface="D-DIN" pitchFamily="34" charset="0"/>
              </a:rPr>
              <a:t>dui</a:t>
            </a:r>
            <a:r>
              <a:rPr lang="fr-FR" sz="2000">
                <a:latin typeface="D-DIN" pitchFamily="34" charset="0"/>
              </a:rPr>
              <a:t> </a:t>
            </a:r>
            <a:r>
              <a:rPr lang="fr-FR" sz="2000" err="1">
                <a:latin typeface="D-DIN" pitchFamily="34" charset="0"/>
              </a:rPr>
              <a:t>euismod</a:t>
            </a:r>
            <a:r>
              <a:rPr lang="fr-FR" sz="2000">
                <a:latin typeface="D-DIN" pitchFamily="34" charset="0"/>
              </a:rPr>
              <a:t>. </a:t>
            </a:r>
            <a:endParaRPr lang="fr-FR" sz="2000" i="1">
              <a:solidFill>
                <a:srgbClr val="F07E38"/>
              </a:solidFill>
              <a:latin typeface="D-DIN" pitchFamily="34" charset="0"/>
            </a:endParaRPr>
          </a:p>
          <a:p>
            <a:pPr marL="0" indent="0" algn="just">
              <a:buNone/>
            </a:pPr>
            <a:endParaRPr lang="en-GB" sz="2000">
              <a:latin typeface="D-DIN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00E57-4B37-46DA-A1AE-5551298FD341}" type="slidenum">
              <a:rPr lang="fr-FR" smtClean="0"/>
              <a:t>‹N°›</a:t>
            </a:fld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5"/>
          <a:stretch/>
        </p:blipFill>
        <p:spPr>
          <a:xfrm>
            <a:off x="458149" y="6021288"/>
            <a:ext cx="833735" cy="75598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-36512" y="0"/>
            <a:ext cx="144438" cy="3870340"/>
          </a:xfrm>
          <a:prstGeom prst="rect">
            <a:avLst/>
          </a:prstGeom>
          <a:solidFill>
            <a:srgbClr val="F07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-36512" y="3869520"/>
            <a:ext cx="144438" cy="972344"/>
          </a:xfrm>
          <a:prstGeom prst="rect">
            <a:avLst/>
          </a:prstGeom>
          <a:solidFill>
            <a:srgbClr val="FCD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>
          <a:xfrm>
            <a:off x="-36512" y="4841864"/>
            <a:ext cx="144438" cy="2016000"/>
          </a:xfrm>
          <a:prstGeom prst="rect">
            <a:avLst/>
          </a:prstGeom>
          <a:solidFill>
            <a:srgbClr val="133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 userDrawn="1"/>
        </p:nvSpPr>
        <p:spPr>
          <a:xfrm>
            <a:off x="6795754" y="0"/>
            <a:ext cx="2348246" cy="108000"/>
          </a:xfrm>
          <a:prstGeom prst="rect">
            <a:avLst/>
          </a:prstGeom>
          <a:solidFill>
            <a:srgbClr val="F07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 userDrawn="1"/>
        </p:nvSpPr>
        <p:spPr>
          <a:xfrm>
            <a:off x="-36512" y="0"/>
            <a:ext cx="6832266" cy="108000"/>
          </a:xfrm>
          <a:prstGeom prst="rect">
            <a:avLst/>
          </a:prstGeom>
          <a:solidFill>
            <a:srgbClr val="74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3" name="Groupe 22"/>
          <p:cNvGrpSpPr/>
          <p:nvPr userDrawn="1"/>
        </p:nvGrpSpPr>
        <p:grpSpPr>
          <a:xfrm>
            <a:off x="6444208" y="6201368"/>
            <a:ext cx="2537852" cy="540000"/>
            <a:chOff x="6444208" y="6148838"/>
            <a:chExt cx="2537852" cy="540000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6148838"/>
              <a:ext cx="809660" cy="540000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7253868" y="6211089"/>
              <a:ext cx="172819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/>
                <a:t>Co-funded by the European Union Civil Protection</a:t>
              </a:r>
              <a:endParaRPr lang="fr-FR" sz="1050"/>
            </a:p>
          </p:txBody>
        </p:sp>
      </p:grpSp>
      <p:grpSp>
        <p:nvGrpSpPr>
          <p:cNvPr id="14" name="Groupe 13"/>
          <p:cNvGrpSpPr/>
          <p:nvPr userDrawn="1"/>
        </p:nvGrpSpPr>
        <p:grpSpPr>
          <a:xfrm>
            <a:off x="-204537" y="0"/>
            <a:ext cx="9348537" cy="6978316"/>
            <a:chOff x="12032" y="0"/>
            <a:chExt cx="9131968" cy="6978316"/>
          </a:xfrm>
        </p:grpSpPr>
        <p:pic>
          <p:nvPicPr>
            <p:cNvPr id="16" name="Image 15"/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13" t="4575" r="10528" b="-243"/>
            <a:stretch/>
          </p:blipFill>
          <p:spPr>
            <a:xfrm>
              <a:off x="12032" y="0"/>
              <a:ext cx="9131968" cy="6978316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575" y="5758292"/>
              <a:ext cx="1206467" cy="1010653"/>
            </a:xfrm>
            <a:prstGeom prst="rect">
              <a:avLst/>
            </a:prstGeom>
          </p:spPr>
        </p:pic>
        <p:grpSp>
          <p:nvGrpSpPr>
            <p:cNvPr id="26" name="Groupe 25"/>
            <p:cNvGrpSpPr/>
            <p:nvPr/>
          </p:nvGrpSpPr>
          <p:grpSpPr>
            <a:xfrm>
              <a:off x="6444208" y="6201368"/>
              <a:ext cx="2537852" cy="540000"/>
              <a:chOff x="6444208" y="6148838"/>
              <a:chExt cx="2537852" cy="540000"/>
            </a:xfrm>
          </p:grpSpPr>
          <p:pic>
            <p:nvPicPr>
              <p:cNvPr id="27" name="Image 2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4208" y="6148838"/>
                <a:ext cx="809660" cy="540000"/>
              </a:xfrm>
              <a:prstGeom prst="rect">
                <a:avLst/>
              </a:prstGeom>
            </p:spPr>
          </p:pic>
          <p:sp>
            <p:nvSpPr>
              <p:cNvPr id="28" name="ZoneTexte 27"/>
              <p:cNvSpPr txBox="1"/>
              <p:nvPr/>
            </p:nvSpPr>
            <p:spPr>
              <a:xfrm>
                <a:off x="7253868" y="6211089"/>
                <a:ext cx="172819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/>
                  <a:t>Co-funded by the European Union Civil Protection</a:t>
                </a:r>
                <a:endParaRPr lang="fr-FR" sz="1050"/>
              </a:p>
            </p:txBody>
          </p:sp>
        </p:grpSp>
      </p:grpSp>
      <p:sp>
        <p:nvSpPr>
          <p:cNvPr id="29" name="ZoneTexte 28"/>
          <p:cNvSpPr txBox="1"/>
          <p:nvPr userDrawn="1"/>
        </p:nvSpPr>
        <p:spPr>
          <a:xfrm>
            <a:off x="2678768" y="6723413"/>
            <a:ext cx="33204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solidFill>
                  <a:srgbClr val="133542"/>
                </a:solidFill>
                <a:latin typeface="D-DIN" pitchFamily="34" charset="0"/>
              </a:rPr>
              <a:t>ARMINES</a:t>
            </a:r>
            <a:r>
              <a:rPr lang="fr-FR" sz="800" baseline="0" dirty="0" smtClean="0">
                <a:solidFill>
                  <a:srgbClr val="133542"/>
                </a:solidFill>
                <a:latin typeface="D-DIN" pitchFamily="34" charset="0"/>
              </a:rPr>
              <a:t> – IMT MINES ALES</a:t>
            </a:r>
            <a:endParaRPr lang="fr-FR" sz="800" dirty="0" smtClean="0">
              <a:solidFill>
                <a:srgbClr val="133542"/>
              </a:solidFill>
              <a:latin typeface="D-DI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268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89A97D3-0939-40E7-9F66-116A9C3E4FB4}" type="datetimeFigureOut">
              <a:rPr lang="fr-FR" smtClean="0"/>
              <a:t>14/06/2023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00E57-4B37-46DA-A1AE-5551298FD341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7232"/>
            <a:ext cx="9144000" cy="1340768"/>
          </a:xfrm>
          <a:prstGeom prst="rect">
            <a:avLst/>
          </a:prstGeom>
        </p:spPr>
      </p:pic>
      <p:grpSp>
        <p:nvGrpSpPr>
          <p:cNvPr id="10" name="Groupe 9"/>
          <p:cNvGrpSpPr/>
          <p:nvPr userDrawn="1"/>
        </p:nvGrpSpPr>
        <p:grpSpPr>
          <a:xfrm>
            <a:off x="6498644" y="296712"/>
            <a:ext cx="2537852" cy="540000"/>
            <a:chOff x="6498644" y="296712"/>
            <a:chExt cx="2537852" cy="540000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644" y="296712"/>
              <a:ext cx="809660" cy="540000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7308304" y="358963"/>
              <a:ext cx="172819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/>
                <a:t>Co-funded by the European Union Civil Protection</a:t>
              </a:r>
              <a:endParaRPr lang="fr-FR" sz="1050"/>
            </a:p>
          </p:txBody>
        </p:sp>
      </p:grpSp>
      <p:pic>
        <p:nvPicPr>
          <p:cNvPr id="13" name="Image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5"/>
          <a:stretch/>
        </p:blipFill>
        <p:spPr>
          <a:xfrm>
            <a:off x="6597328" y="3945471"/>
            <a:ext cx="2095896" cy="190045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1892" y="2132856"/>
            <a:ext cx="8229600" cy="1143000"/>
          </a:xfrm>
        </p:spPr>
        <p:txBody>
          <a:bodyPr/>
          <a:lstStyle>
            <a:lvl1pPr>
              <a:defRPr b="1" i="0">
                <a:solidFill>
                  <a:srgbClr val="133542"/>
                </a:solidFill>
                <a:latin typeface="D-DIN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108520" y="0"/>
            <a:ext cx="6904274" cy="108000"/>
          </a:xfrm>
          <a:prstGeom prst="rect">
            <a:avLst/>
          </a:prstGeom>
          <a:solidFill>
            <a:srgbClr val="74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>
          <a:xfrm>
            <a:off x="6772854" y="0"/>
            <a:ext cx="2384758" cy="108000"/>
          </a:xfrm>
          <a:prstGeom prst="rect">
            <a:avLst/>
          </a:prstGeom>
          <a:solidFill>
            <a:srgbClr val="F07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 t="4575" r="10528" b="-243"/>
          <a:stretch/>
        </p:blipFill>
        <p:spPr>
          <a:xfrm>
            <a:off x="-204537" y="0"/>
            <a:ext cx="9348537" cy="6978316"/>
          </a:xfrm>
          <a:prstGeom prst="rect">
            <a:avLst/>
          </a:prstGeom>
        </p:spPr>
      </p:pic>
      <p:sp>
        <p:nvSpPr>
          <p:cNvPr id="3" name="ZoneTexte 2"/>
          <p:cNvSpPr txBox="1"/>
          <p:nvPr userDrawn="1"/>
        </p:nvSpPr>
        <p:spPr>
          <a:xfrm>
            <a:off x="2678768" y="6723413"/>
            <a:ext cx="33204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solidFill>
                  <a:srgbClr val="133542"/>
                </a:solidFill>
                <a:latin typeface="D-DIN" pitchFamily="34" charset="0"/>
              </a:rPr>
              <a:t>ARMINES</a:t>
            </a:r>
            <a:r>
              <a:rPr lang="fr-FR" sz="800" baseline="0" dirty="0" smtClean="0">
                <a:solidFill>
                  <a:srgbClr val="133542"/>
                </a:solidFill>
                <a:latin typeface="D-DIN" pitchFamily="34" charset="0"/>
              </a:rPr>
              <a:t> – IMT MINES ALES</a:t>
            </a:r>
            <a:endParaRPr lang="fr-FR" sz="800" dirty="0" smtClean="0">
              <a:solidFill>
                <a:srgbClr val="133542"/>
              </a:solidFill>
              <a:latin typeface="D-DI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870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00E57-4B37-46DA-A1AE-5551298FD341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08520" y="0"/>
            <a:ext cx="216446" cy="3870340"/>
          </a:xfrm>
          <a:prstGeom prst="rect">
            <a:avLst/>
          </a:prstGeom>
          <a:solidFill>
            <a:srgbClr val="F07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-108520" y="3869520"/>
            <a:ext cx="216446" cy="972344"/>
          </a:xfrm>
          <a:prstGeom prst="rect">
            <a:avLst/>
          </a:prstGeom>
          <a:solidFill>
            <a:srgbClr val="FCD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-108520" y="4841864"/>
            <a:ext cx="216446" cy="2016000"/>
          </a:xfrm>
          <a:prstGeom prst="rect">
            <a:avLst/>
          </a:prstGeom>
          <a:solidFill>
            <a:srgbClr val="133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6795754" y="0"/>
            <a:ext cx="2348246" cy="108000"/>
          </a:xfrm>
          <a:prstGeom prst="rect">
            <a:avLst/>
          </a:prstGeom>
          <a:solidFill>
            <a:srgbClr val="133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/>
          <p:cNvGrpSpPr/>
          <p:nvPr userDrawn="1"/>
        </p:nvGrpSpPr>
        <p:grpSpPr>
          <a:xfrm>
            <a:off x="6444208" y="6201368"/>
            <a:ext cx="2537852" cy="540000"/>
            <a:chOff x="6444208" y="6148838"/>
            <a:chExt cx="2537852" cy="54000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6148838"/>
              <a:ext cx="809660" cy="540000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7253868" y="6211089"/>
              <a:ext cx="172819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/>
                <a:t>Co-funded by the European Union Civil Protection</a:t>
              </a:r>
              <a:endParaRPr lang="fr-FR" sz="1050"/>
            </a:p>
          </p:txBody>
        </p:sp>
      </p:grp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5"/>
          <a:stretch/>
        </p:blipFill>
        <p:spPr>
          <a:xfrm>
            <a:off x="458149" y="6021288"/>
            <a:ext cx="833735" cy="75598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08520" y="0"/>
            <a:ext cx="6904274" cy="109684"/>
          </a:xfrm>
          <a:prstGeom prst="rect">
            <a:avLst/>
          </a:prstGeom>
          <a:solidFill>
            <a:srgbClr val="74C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 t="4575" r="10528" b="-243"/>
          <a:stretch/>
        </p:blipFill>
        <p:spPr>
          <a:xfrm>
            <a:off x="-108520" y="0"/>
            <a:ext cx="9252520" cy="6021288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2678768" y="6723413"/>
            <a:ext cx="33204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solidFill>
                  <a:srgbClr val="133542"/>
                </a:solidFill>
                <a:latin typeface="D-DIN" pitchFamily="34" charset="0"/>
              </a:rPr>
              <a:t>ARMINES</a:t>
            </a:r>
            <a:r>
              <a:rPr lang="fr-FR" sz="800" baseline="0" dirty="0" smtClean="0">
                <a:solidFill>
                  <a:srgbClr val="133542"/>
                </a:solidFill>
                <a:latin typeface="D-DIN" pitchFamily="34" charset="0"/>
              </a:rPr>
              <a:t> – IMT MINES ALES</a:t>
            </a:r>
            <a:endParaRPr lang="fr-FR" sz="800" dirty="0" smtClean="0">
              <a:solidFill>
                <a:srgbClr val="133542"/>
              </a:solidFill>
              <a:latin typeface="D-DI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04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Change the style of the 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Modify the styles of the mask text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00E57-4B37-46DA-A1AE-5551298FD341}" type="slidenum">
              <a:rPr lang="fr-FR" smtClean="0"/>
              <a:t>‹N°›</a:t>
            </a:fld>
            <a:endParaRPr lang="fr-FR"/>
          </a:p>
        </p:txBody>
      </p:sp>
      <p:grpSp>
        <p:nvGrpSpPr>
          <p:cNvPr id="5" name="Groupe 4"/>
          <p:cNvGrpSpPr/>
          <p:nvPr userDrawn="1"/>
        </p:nvGrpSpPr>
        <p:grpSpPr>
          <a:xfrm>
            <a:off x="-204537" y="0"/>
            <a:ext cx="9348537" cy="6978316"/>
            <a:chOff x="12032" y="0"/>
            <a:chExt cx="9131968" cy="6978316"/>
          </a:xfrm>
        </p:grpSpPr>
        <p:pic>
          <p:nvPicPr>
            <p:cNvPr id="7" name="Image 6"/>
            <p:cNvPicPr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13" t="4575" r="10528" b="-243"/>
            <a:stretch/>
          </p:blipFill>
          <p:spPr>
            <a:xfrm>
              <a:off x="12032" y="0"/>
              <a:ext cx="9131968" cy="697831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575" y="5758292"/>
              <a:ext cx="1206467" cy="1010653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6444208" y="6201368"/>
              <a:ext cx="2537852" cy="540000"/>
              <a:chOff x="6444208" y="6148838"/>
              <a:chExt cx="2537852" cy="540000"/>
            </a:xfrm>
          </p:grpSpPr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4208" y="6148838"/>
                <a:ext cx="809660" cy="540000"/>
              </a:xfrm>
              <a:prstGeom prst="rect">
                <a:avLst/>
              </a:prstGeom>
            </p:spPr>
          </p:pic>
          <p:sp>
            <p:nvSpPr>
              <p:cNvPr id="11" name="ZoneTexte 10"/>
              <p:cNvSpPr txBox="1"/>
              <p:nvPr/>
            </p:nvSpPr>
            <p:spPr>
              <a:xfrm>
                <a:off x="7253868" y="6211089"/>
                <a:ext cx="172819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/>
                  <a:t>Co-funded by the European Union Civil Protection</a:t>
                </a:r>
                <a:endParaRPr lang="fr-FR" sz="1050"/>
              </a:p>
            </p:txBody>
          </p:sp>
        </p:grpSp>
      </p:grpSp>
      <p:sp>
        <p:nvSpPr>
          <p:cNvPr id="12" name="ZoneTexte 11"/>
          <p:cNvSpPr txBox="1"/>
          <p:nvPr userDrawn="1"/>
        </p:nvSpPr>
        <p:spPr>
          <a:xfrm>
            <a:off x="2678768" y="6723413"/>
            <a:ext cx="33204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solidFill>
                  <a:srgbClr val="133542"/>
                </a:solidFill>
                <a:latin typeface="D-DIN" pitchFamily="34" charset="0"/>
              </a:rPr>
              <a:t>ARMINES</a:t>
            </a:r>
            <a:r>
              <a:rPr lang="fr-FR" sz="800" baseline="0" dirty="0" smtClean="0">
                <a:solidFill>
                  <a:srgbClr val="133542"/>
                </a:solidFill>
                <a:latin typeface="D-DIN" pitchFamily="34" charset="0"/>
              </a:rPr>
              <a:t> – IMT MINES ALES</a:t>
            </a:r>
            <a:endParaRPr lang="fr-FR" sz="800" dirty="0" smtClean="0">
              <a:solidFill>
                <a:srgbClr val="133542"/>
              </a:solidFill>
              <a:latin typeface="D-DI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99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60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3.jpe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05" y="5662641"/>
            <a:ext cx="1497682" cy="1252951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359" y="5845578"/>
            <a:ext cx="1331811" cy="887077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7053029" y="5423618"/>
            <a:ext cx="17304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Co-funded by the European Union Civil Protection</a:t>
            </a:r>
            <a:endParaRPr lang="fr-FR" sz="1000" dirty="0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5974" y="371808"/>
            <a:ext cx="9379974" cy="1066949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403" y="2187635"/>
            <a:ext cx="4283194" cy="133774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 rot="21410986">
            <a:off x="3017709" y="418099"/>
            <a:ext cx="312136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dirty="0">
                <a:solidFill>
                  <a:srgbClr val="C00000"/>
                </a:solidFill>
              </a:rPr>
              <a:t>BRIEFING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264591" y="3525383"/>
            <a:ext cx="26148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7200" dirty="0" smtClean="0"/>
              <a:t>Game </a:t>
            </a:r>
            <a:endParaRPr lang="fr-FR" sz="7200" dirty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7AC822F7-EE98-4DE4-B74E-C31034F7CD83}"/>
              </a:ext>
            </a:extLst>
          </p:cNvPr>
          <p:cNvGrpSpPr>
            <a:grpSpLocks noChangeAspect="1"/>
          </p:cNvGrpSpPr>
          <p:nvPr/>
        </p:nvGrpSpPr>
        <p:grpSpPr>
          <a:xfrm>
            <a:off x="2136381" y="4559645"/>
            <a:ext cx="4871238" cy="632046"/>
            <a:chOff x="192349" y="1049929"/>
            <a:chExt cx="8346220" cy="1082927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E9A8898C-81DE-4235-915F-881FA753C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349" y="1096060"/>
              <a:ext cx="854393" cy="1036796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9624A9B1-1888-49E4-93F3-E207A0C39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480" y="1091147"/>
              <a:ext cx="854393" cy="1036796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17A01F38-E215-4768-A728-812919C0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9887" y="1084762"/>
              <a:ext cx="854393" cy="1036796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E870CB97-5296-43E7-87D8-F57C9CE79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619" y="1080002"/>
              <a:ext cx="854393" cy="1036796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7D421649-2FD0-4AF3-8599-60CC5EEF5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835" y="1075238"/>
              <a:ext cx="854393" cy="1036796"/>
            </a:xfrm>
            <a:prstGeom prst="rect">
              <a:avLst/>
            </a:prstGeom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74B60AF6-BA75-4E5C-8E72-F374F5C69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560" y="1072245"/>
              <a:ext cx="854393" cy="1036796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BDC0CFBD-66CA-44B4-B314-63148CBFA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5529" y="1065105"/>
              <a:ext cx="854393" cy="1036796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48651B15-0F17-4DC7-89EF-B853B73B2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8251" y="1057960"/>
              <a:ext cx="854393" cy="1036796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79E76E7D-DA7C-4089-83B8-CD271F1EF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773" y="1053198"/>
              <a:ext cx="854393" cy="1036796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E2212667-155F-427E-BDB9-03E7D74CD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4176" y="1049929"/>
              <a:ext cx="854393" cy="1036796"/>
            </a:xfrm>
            <a:prstGeom prst="rect">
              <a:avLst/>
            </a:prstGeom>
          </p:spPr>
        </p:pic>
      </p:grpSp>
      <p:pic>
        <p:nvPicPr>
          <p:cNvPr id="42" name="Imag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07028" y="5839116"/>
            <a:ext cx="1716621" cy="900000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22812"/>
          <a:stretch/>
        </p:blipFill>
        <p:spPr>
          <a:xfrm>
            <a:off x="4952290" y="5822064"/>
            <a:ext cx="1571429" cy="93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4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858580-0EAF-420E-AD7F-1FB537CC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Playing</a:t>
            </a:r>
            <a:r>
              <a:rPr lang="fr-FR"/>
              <a:t> </a:t>
            </a:r>
            <a:r>
              <a:rPr lang="fr-FR" err="1"/>
              <a:t>rules</a:t>
            </a:r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D8A6A2E-90CA-4D03-A17B-60E8A07F02F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212254"/>
            <a:ext cx="8427113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/>
          </a:p>
          <a:p>
            <a:r>
              <a:rPr lang="fr-FR" sz="2400" dirty="0"/>
              <a:t>It </a:t>
            </a:r>
            <a:r>
              <a:rPr lang="fr-FR" sz="2400" dirty="0" err="1"/>
              <a:t>is</a:t>
            </a:r>
            <a:r>
              <a:rPr lang="fr-FR" sz="2400" dirty="0"/>
              <a:t> up to </a:t>
            </a:r>
            <a:r>
              <a:rPr lang="fr-FR" sz="2400" dirty="0" err="1"/>
              <a:t>you</a:t>
            </a:r>
            <a:r>
              <a:rPr lang="fr-FR" sz="2400" dirty="0"/>
              <a:t> to </a:t>
            </a:r>
            <a:r>
              <a:rPr lang="fr-FR" sz="2400" dirty="0" err="1"/>
              <a:t>discover</a:t>
            </a:r>
            <a:r>
              <a:rPr lang="fr-FR" sz="2400" dirty="0"/>
              <a:t> the </a:t>
            </a:r>
            <a:r>
              <a:rPr lang="fr-FR" sz="2400" dirty="0" err="1"/>
              <a:t>material</a:t>
            </a:r>
            <a:r>
              <a:rPr lang="fr-FR" sz="2400" dirty="0"/>
              <a:t> </a:t>
            </a:r>
            <a:r>
              <a:rPr lang="fr-FR" sz="2400" dirty="0" err="1"/>
              <a:t>available</a:t>
            </a:r>
            <a:r>
              <a:rPr lang="fr-FR" sz="2400" dirty="0"/>
              <a:t> and to </a:t>
            </a:r>
            <a:r>
              <a:rPr lang="fr-FR" sz="2400" dirty="0" err="1"/>
              <a:t>deduce</a:t>
            </a:r>
            <a:r>
              <a:rPr lang="fr-FR" sz="2400" dirty="0"/>
              <a:t> how to </a:t>
            </a:r>
            <a:r>
              <a:rPr lang="fr-FR" sz="2400" dirty="0" err="1"/>
              <a:t>build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investigation table to profile the </a:t>
            </a:r>
            <a:r>
              <a:rPr lang="fr-FR" sz="2400" dirty="0" err="1"/>
              <a:t>pollu-criminals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are </a:t>
            </a:r>
            <a:r>
              <a:rPr lang="fr-FR" sz="2400" dirty="0" err="1"/>
              <a:t>going</a:t>
            </a:r>
            <a:r>
              <a:rPr lang="fr-FR" sz="2400" dirty="0"/>
              <a:t> to </a:t>
            </a:r>
            <a:r>
              <a:rPr lang="fr-FR" sz="2400" dirty="0" err="1"/>
              <a:t>track</a:t>
            </a:r>
            <a:r>
              <a:rPr lang="fr-FR" sz="2400" dirty="0"/>
              <a:t> down</a:t>
            </a:r>
            <a:r>
              <a:rPr lang="fr-FR" sz="2400" dirty="0" smtClean="0"/>
              <a:t>.</a:t>
            </a:r>
            <a:endParaRPr lang="fr-FR" sz="2400" dirty="0"/>
          </a:p>
        </p:txBody>
      </p:sp>
      <p:sp>
        <p:nvSpPr>
          <p:cNvPr id="76" name="Rectangle 75"/>
          <p:cNvSpPr/>
          <p:nvPr/>
        </p:nvSpPr>
        <p:spPr>
          <a:xfrm>
            <a:off x="1435037" y="3170931"/>
            <a:ext cx="4572000" cy="127419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algn="ctr">
              <a:spcBef>
                <a:spcPct val="20000"/>
              </a:spcBef>
              <a:buFont typeface="Wingdings" pitchFamily="2" charset="2"/>
              <a:buNone/>
            </a:pPr>
            <a:endParaRPr lang="fr-FR" sz="2400" dirty="0">
              <a:solidFill>
                <a:srgbClr val="133542"/>
              </a:solidFill>
              <a:latin typeface="D-DIN" pitchFamily="34" charset="0"/>
            </a:endParaRPr>
          </a:p>
          <a:p>
            <a:pPr algn="ctr">
              <a:spcBef>
                <a:spcPct val="20000"/>
              </a:spcBef>
              <a:buFont typeface="Wingdings" pitchFamily="2" charset="2"/>
              <a:buNone/>
            </a:pPr>
            <a:r>
              <a:rPr lang="fr-FR" sz="2400" dirty="0" err="1">
                <a:solidFill>
                  <a:srgbClr val="133542"/>
                </a:solidFill>
                <a:latin typeface="D-DIN" pitchFamily="34" charset="0"/>
              </a:rPr>
              <a:t>Remember</a:t>
            </a:r>
            <a:r>
              <a:rPr lang="fr-FR" sz="2400" dirty="0">
                <a:solidFill>
                  <a:srgbClr val="133542"/>
                </a:solidFill>
                <a:latin typeface="D-DIN" pitchFamily="34" charset="0"/>
              </a:rPr>
              <a:t> </a:t>
            </a:r>
            <a:r>
              <a:rPr lang="fr-FR" sz="2400" dirty="0" err="1">
                <a:solidFill>
                  <a:srgbClr val="133542"/>
                </a:solidFill>
                <a:latin typeface="D-DIN" pitchFamily="34" charset="0"/>
              </a:rPr>
              <a:t>that</a:t>
            </a:r>
            <a:r>
              <a:rPr lang="fr-FR" sz="2400" dirty="0">
                <a:solidFill>
                  <a:srgbClr val="133542"/>
                </a:solidFill>
                <a:latin typeface="D-DIN" pitchFamily="34" charset="0"/>
              </a:rPr>
              <a:t> an investigation </a:t>
            </a:r>
            <a:r>
              <a:rPr lang="fr-FR" sz="2400" dirty="0" err="1">
                <a:solidFill>
                  <a:srgbClr val="133542"/>
                </a:solidFill>
                <a:latin typeface="D-DIN" pitchFamily="34" charset="0"/>
              </a:rPr>
              <a:t>is</a:t>
            </a:r>
            <a:r>
              <a:rPr lang="fr-FR" sz="2400" dirty="0">
                <a:solidFill>
                  <a:srgbClr val="133542"/>
                </a:solidFill>
                <a:latin typeface="D-DIN" pitchFamily="34" charset="0"/>
              </a:rPr>
              <a:t> </a:t>
            </a:r>
            <a:r>
              <a:rPr lang="fr-FR" sz="2400" dirty="0" err="1">
                <a:solidFill>
                  <a:srgbClr val="133542"/>
                </a:solidFill>
                <a:latin typeface="D-DIN" pitchFamily="34" charset="0"/>
              </a:rPr>
              <a:t>always</a:t>
            </a:r>
            <a:r>
              <a:rPr lang="fr-FR" sz="2400" dirty="0">
                <a:solidFill>
                  <a:srgbClr val="133542"/>
                </a:solidFill>
                <a:latin typeface="D-DIN" pitchFamily="34" charset="0"/>
              </a:rPr>
              <a:t> a team effort!</a:t>
            </a:r>
          </a:p>
        </p:txBody>
      </p:sp>
      <p:grpSp>
        <p:nvGrpSpPr>
          <p:cNvPr id="84" name="Groupe 83"/>
          <p:cNvGrpSpPr/>
          <p:nvPr/>
        </p:nvGrpSpPr>
        <p:grpSpPr>
          <a:xfrm>
            <a:off x="6088936" y="3275846"/>
            <a:ext cx="1525915" cy="1685466"/>
            <a:chOff x="3220715" y="3781518"/>
            <a:chExt cx="1525915" cy="1685466"/>
          </a:xfrm>
        </p:grpSpPr>
        <p:grpSp>
          <p:nvGrpSpPr>
            <p:cNvPr id="85" name="Groupe 84"/>
            <p:cNvGrpSpPr>
              <a:grpSpLocks noChangeAspect="1"/>
            </p:cNvGrpSpPr>
            <p:nvPr/>
          </p:nvGrpSpPr>
          <p:grpSpPr>
            <a:xfrm>
              <a:off x="4118778" y="3781518"/>
              <a:ext cx="627852" cy="1343375"/>
              <a:chOff x="1761417" y="1365572"/>
              <a:chExt cx="810466" cy="1734105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138" name="Organigramme : Connecteur 137"/>
              <p:cNvSpPr/>
              <p:nvPr/>
            </p:nvSpPr>
            <p:spPr>
              <a:xfrm>
                <a:off x="2062031" y="1365572"/>
                <a:ext cx="303549" cy="303549"/>
              </a:xfrm>
              <a:prstGeom prst="flowChartConnector">
                <a:avLst/>
              </a:prstGeom>
              <a:grp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39" name="Groupe 138"/>
              <p:cNvGrpSpPr/>
              <p:nvPr/>
            </p:nvGrpSpPr>
            <p:grpSpPr>
              <a:xfrm rot="1394925">
                <a:off x="2053669" y="1718523"/>
                <a:ext cx="374942" cy="620539"/>
                <a:chOff x="6112303" y="3093602"/>
                <a:chExt cx="489136" cy="809535"/>
              </a:xfrm>
              <a:grpFill/>
            </p:grpSpPr>
            <p:sp>
              <p:nvSpPr>
                <p:cNvPr id="149" name="Rectangle à coins arrondis 148"/>
                <p:cNvSpPr/>
                <p:nvPr/>
              </p:nvSpPr>
              <p:spPr>
                <a:xfrm rot="20082624">
                  <a:off x="6241398" y="3191253"/>
                  <a:ext cx="360041" cy="711884"/>
                </a:xfrm>
                <a:prstGeom prst="roundRect">
                  <a:avLst/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0" name="Organigramme : Connecteur 149"/>
                <p:cNvSpPr/>
                <p:nvPr/>
              </p:nvSpPr>
              <p:spPr>
                <a:xfrm>
                  <a:off x="6112303" y="3093602"/>
                  <a:ext cx="360000" cy="360000"/>
                </a:xfrm>
                <a:prstGeom prst="flowChartConnector">
                  <a:avLst/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40" name="Rectangle à coins arrondis 139"/>
              <p:cNvSpPr/>
              <p:nvPr/>
            </p:nvSpPr>
            <p:spPr>
              <a:xfrm rot="11700000">
                <a:off x="2059322" y="2397703"/>
                <a:ext cx="127238" cy="701974"/>
              </a:xfrm>
              <a:prstGeom prst="roundRect">
                <a:avLst/>
              </a:prstGeom>
              <a:grp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41" name="Groupe 140"/>
              <p:cNvGrpSpPr>
                <a:grpSpLocks noChangeAspect="1"/>
              </p:cNvGrpSpPr>
              <p:nvPr/>
            </p:nvGrpSpPr>
            <p:grpSpPr>
              <a:xfrm rot="14083053">
                <a:off x="1964648" y="1736537"/>
                <a:ext cx="178704" cy="585166"/>
                <a:chOff x="5561998" y="3394031"/>
                <a:chExt cx="349187" cy="1143414"/>
              </a:xfrm>
              <a:grpFill/>
            </p:grpSpPr>
            <p:sp>
              <p:nvSpPr>
                <p:cNvPr id="147" name="Rectangle à coins arrondis 146"/>
                <p:cNvSpPr/>
                <p:nvPr/>
              </p:nvSpPr>
              <p:spPr>
                <a:xfrm rot="20638136">
                  <a:off x="5729765" y="3477220"/>
                  <a:ext cx="181420" cy="1060225"/>
                </a:xfrm>
                <a:prstGeom prst="roundRect">
                  <a:avLst/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8" name="Organigramme : Connecteur 147"/>
                <p:cNvSpPr>
                  <a:spLocks noChangeAspect="1"/>
                </p:cNvSpPr>
                <p:nvPr/>
              </p:nvSpPr>
              <p:spPr>
                <a:xfrm>
                  <a:off x="5561998" y="3394031"/>
                  <a:ext cx="228598" cy="228599"/>
                </a:xfrm>
                <a:prstGeom prst="flowChartConnector">
                  <a:avLst/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42" name="Rectangle à coins arrondis 141"/>
              <p:cNvSpPr/>
              <p:nvPr/>
            </p:nvSpPr>
            <p:spPr>
              <a:xfrm rot="9660000">
                <a:off x="2404479" y="2395573"/>
                <a:ext cx="126000" cy="692339"/>
              </a:xfrm>
              <a:prstGeom prst="roundRect">
                <a:avLst/>
              </a:prstGeom>
              <a:grp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3" name="Triangle isocèle 142"/>
              <p:cNvSpPr/>
              <p:nvPr/>
            </p:nvSpPr>
            <p:spPr>
              <a:xfrm flipV="1">
                <a:off x="2143232" y="2392282"/>
                <a:ext cx="270358" cy="63394"/>
              </a:xfrm>
              <a:prstGeom prst="triangle">
                <a:avLst/>
              </a:prstGeom>
              <a:grp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4" name="Rectangle à coins arrondis 143"/>
              <p:cNvSpPr/>
              <p:nvPr/>
            </p:nvSpPr>
            <p:spPr>
              <a:xfrm rot="8031371">
                <a:off x="2244541" y="1760946"/>
                <a:ext cx="208291" cy="315730"/>
              </a:xfrm>
              <a:prstGeom prst="roundRect">
                <a:avLst>
                  <a:gd name="adj" fmla="val 48508"/>
                </a:avLst>
              </a:prstGeom>
              <a:grp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5" name="Rectangle à coins arrondis 144"/>
              <p:cNvSpPr/>
              <p:nvPr/>
            </p:nvSpPr>
            <p:spPr>
              <a:xfrm rot="10434979">
                <a:off x="2445254" y="2006533"/>
                <a:ext cx="97245" cy="151651"/>
              </a:xfrm>
              <a:prstGeom prst="roundRect">
                <a:avLst/>
              </a:prstGeom>
              <a:grp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Organigramme : Connecteur 145"/>
              <p:cNvSpPr>
                <a:spLocks noChangeAspect="1"/>
              </p:cNvSpPr>
              <p:nvPr/>
            </p:nvSpPr>
            <p:spPr>
              <a:xfrm rot="11396843">
                <a:off x="2455999" y="2136605"/>
                <a:ext cx="115884" cy="115884"/>
              </a:xfrm>
              <a:prstGeom prst="flowChartConnector">
                <a:avLst/>
              </a:prstGeom>
              <a:grp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6" name="Groupe 85"/>
            <p:cNvGrpSpPr/>
            <p:nvPr/>
          </p:nvGrpSpPr>
          <p:grpSpPr>
            <a:xfrm>
              <a:off x="3596313" y="3834986"/>
              <a:ext cx="723458" cy="1194048"/>
              <a:chOff x="7038723" y="2388229"/>
              <a:chExt cx="435445" cy="707457"/>
            </a:xfrm>
            <a:solidFill>
              <a:schemeClr val="accent4">
                <a:lumMod val="40000"/>
                <a:lumOff val="60000"/>
              </a:schemeClr>
            </a:solidFill>
          </p:grpSpPr>
          <p:grpSp>
            <p:nvGrpSpPr>
              <p:cNvPr id="120" name="Groupe 119"/>
              <p:cNvGrpSpPr/>
              <p:nvPr/>
            </p:nvGrpSpPr>
            <p:grpSpPr>
              <a:xfrm>
                <a:off x="7038723" y="2388229"/>
                <a:ext cx="435445" cy="688054"/>
                <a:chOff x="7092280" y="2388408"/>
                <a:chExt cx="435445" cy="688054"/>
              </a:xfrm>
              <a:grpFill/>
            </p:grpSpPr>
            <p:grpSp>
              <p:nvGrpSpPr>
                <p:cNvPr id="122" name="Groupe 121"/>
                <p:cNvGrpSpPr>
                  <a:grpSpLocks noChangeAspect="1"/>
                </p:cNvGrpSpPr>
                <p:nvPr/>
              </p:nvGrpSpPr>
              <p:grpSpPr>
                <a:xfrm flipH="1">
                  <a:off x="7179329" y="2388408"/>
                  <a:ext cx="348396" cy="672917"/>
                  <a:chOff x="1761417" y="1365572"/>
                  <a:chExt cx="883077" cy="1705645"/>
                </a:xfrm>
                <a:grpFill/>
              </p:grpSpPr>
              <p:sp>
                <p:nvSpPr>
                  <p:cNvPr id="125" name="Organigramme : Connecteur 124"/>
                  <p:cNvSpPr/>
                  <p:nvPr/>
                </p:nvSpPr>
                <p:spPr>
                  <a:xfrm>
                    <a:off x="2062031" y="1365572"/>
                    <a:ext cx="303549" cy="303549"/>
                  </a:xfrm>
                  <a:prstGeom prst="flowChartConnector">
                    <a:avLst/>
                  </a:prstGeom>
                  <a:grpFill/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26" name="Groupe 125"/>
                  <p:cNvGrpSpPr/>
                  <p:nvPr/>
                </p:nvGrpSpPr>
                <p:grpSpPr>
                  <a:xfrm rot="1394925">
                    <a:off x="2050885" y="1719008"/>
                    <a:ext cx="380076" cy="633614"/>
                    <a:chOff x="6112303" y="3093602"/>
                    <a:chExt cx="495833" cy="826592"/>
                  </a:xfrm>
                  <a:grpFill/>
                </p:grpSpPr>
                <p:sp>
                  <p:nvSpPr>
                    <p:cNvPr id="136" name="Rectangle à coins arrondis 135"/>
                    <p:cNvSpPr/>
                    <p:nvPr/>
                  </p:nvSpPr>
                  <p:spPr>
                    <a:xfrm rot="20082624">
                      <a:off x="6248095" y="3208309"/>
                      <a:ext cx="360041" cy="711885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37" name="Organigramme : Connecteur 136"/>
                    <p:cNvSpPr/>
                    <p:nvPr/>
                  </p:nvSpPr>
                  <p:spPr>
                    <a:xfrm>
                      <a:off x="6112303" y="3093602"/>
                      <a:ext cx="360000" cy="360000"/>
                    </a:xfrm>
                    <a:prstGeom prst="flowChartConnector">
                      <a:avLst/>
                    </a:prstGeom>
                    <a:grpFill/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sp>
                <p:nvSpPr>
                  <p:cNvPr id="127" name="Rectangle à coins arrondis 126"/>
                  <p:cNvSpPr/>
                  <p:nvPr/>
                </p:nvSpPr>
                <p:spPr>
                  <a:xfrm rot="11700000">
                    <a:off x="2059323" y="2369243"/>
                    <a:ext cx="127238" cy="701974"/>
                  </a:xfrm>
                  <a:prstGeom prst="roundRect">
                    <a:avLst/>
                  </a:prstGeom>
                  <a:grpFill/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28" name="Groupe 127"/>
                  <p:cNvGrpSpPr>
                    <a:grpSpLocks noChangeAspect="1"/>
                  </p:cNvGrpSpPr>
                  <p:nvPr/>
                </p:nvGrpSpPr>
                <p:grpSpPr>
                  <a:xfrm rot="14083053">
                    <a:off x="1964648" y="1736537"/>
                    <a:ext cx="178704" cy="585166"/>
                    <a:chOff x="5561998" y="3394031"/>
                    <a:chExt cx="349187" cy="1143414"/>
                  </a:xfrm>
                  <a:grpFill/>
                </p:grpSpPr>
                <p:sp>
                  <p:nvSpPr>
                    <p:cNvPr id="134" name="Rectangle à coins arrondis 133"/>
                    <p:cNvSpPr/>
                    <p:nvPr/>
                  </p:nvSpPr>
                  <p:spPr>
                    <a:xfrm rot="20638136">
                      <a:off x="5729765" y="3477220"/>
                      <a:ext cx="181420" cy="1060225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35" name="Organigramme : Connecteur 134"/>
                    <p:cNvSpPr>
                      <a:spLocks noChangeAspect="1"/>
                    </p:cNvSpPr>
                    <p:nvPr/>
                  </p:nvSpPr>
                  <p:spPr>
                    <a:xfrm>
                      <a:off x="5561998" y="3394031"/>
                      <a:ext cx="228598" cy="228599"/>
                    </a:xfrm>
                    <a:prstGeom prst="flowChartConnector">
                      <a:avLst/>
                    </a:prstGeom>
                    <a:grpFill/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  <p:sp>
                <p:nvSpPr>
                  <p:cNvPr id="129" name="Rectangle à coins arrondis 128"/>
                  <p:cNvSpPr/>
                  <p:nvPr/>
                </p:nvSpPr>
                <p:spPr>
                  <a:xfrm rot="9660000">
                    <a:off x="2404479" y="2367113"/>
                    <a:ext cx="126000" cy="692339"/>
                  </a:xfrm>
                  <a:prstGeom prst="roundRect">
                    <a:avLst/>
                  </a:prstGeom>
                  <a:grpFill/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30" name="Triangle isocèle 129"/>
                  <p:cNvSpPr/>
                  <p:nvPr/>
                </p:nvSpPr>
                <p:spPr>
                  <a:xfrm flipV="1">
                    <a:off x="2143232" y="2392282"/>
                    <a:ext cx="270358" cy="63394"/>
                  </a:xfrm>
                  <a:prstGeom prst="triangle">
                    <a:avLst/>
                  </a:prstGeom>
                  <a:grpFill/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31" name="Rectangle à coins arrondis 130"/>
                  <p:cNvSpPr/>
                  <p:nvPr/>
                </p:nvSpPr>
                <p:spPr>
                  <a:xfrm rot="8031371">
                    <a:off x="2387740" y="1718570"/>
                    <a:ext cx="110617" cy="379709"/>
                  </a:xfrm>
                  <a:prstGeom prst="roundRect">
                    <a:avLst/>
                  </a:prstGeom>
                  <a:grpFill/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32" name="Rectangle à coins arrondis 131"/>
                  <p:cNvSpPr/>
                  <p:nvPr/>
                </p:nvSpPr>
                <p:spPr>
                  <a:xfrm rot="10434979">
                    <a:off x="2529336" y="1998032"/>
                    <a:ext cx="97245" cy="151651"/>
                  </a:xfrm>
                  <a:prstGeom prst="roundRect">
                    <a:avLst/>
                  </a:prstGeom>
                  <a:grpFill/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33" name="Organigramme : Connecteur 132"/>
                  <p:cNvSpPr>
                    <a:spLocks noChangeAspect="1"/>
                  </p:cNvSpPr>
                  <p:nvPr/>
                </p:nvSpPr>
                <p:spPr>
                  <a:xfrm rot="11396843">
                    <a:off x="2527504" y="2085510"/>
                    <a:ext cx="116990" cy="116990"/>
                  </a:xfrm>
                  <a:prstGeom prst="flowChartConnector">
                    <a:avLst/>
                  </a:prstGeom>
                  <a:grpFill/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123" name="Arc 122"/>
                <p:cNvSpPr/>
                <p:nvPr/>
              </p:nvSpPr>
              <p:spPr>
                <a:xfrm rot="11940000">
                  <a:off x="7141369" y="3030743"/>
                  <a:ext cx="54812" cy="45719"/>
                </a:xfrm>
                <a:prstGeom prst="arc">
                  <a:avLst/>
                </a:prstGeom>
                <a:grpFill/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4" name="Arc 123"/>
                <p:cNvSpPr/>
                <p:nvPr/>
              </p:nvSpPr>
              <p:spPr>
                <a:xfrm rot="12240000">
                  <a:off x="7092280" y="3030087"/>
                  <a:ext cx="45719" cy="45719"/>
                </a:xfrm>
                <a:prstGeom prst="arc">
                  <a:avLst/>
                </a:prstGeom>
                <a:grpFill/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21" name="Arc 120"/>
              <p:cNvSpPr/>
              <p:nvPr/>
            </p:nvSpPr>
            <p:spPr>
              <a:xfrm rot="11940000">
                <a:off x="7285642" y="3049967"/>
                <a:ext cx="54812" cy="45719"/>
              </a:xfrm>
              <a:prstGeom prst="arc">
                <a:avLst/>
              </a:prstGeom>
              <a:grp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4" name="Groupe 103"/>
            <p:cNvGrpSpPr>
              <a:grpSpLocks noChangeAspect="1"/>
            </p:cNvGrpSpPr>
            <p:nvPr/>
          </p:nvGrpSpPr>
          <p:grpSpPr>
            <a:xfrm flipH="1">
              <a:off x="3902299" y="4213721"/>
              <a:ext cx="722105" cy="1253263"/>
              <a:chOff x="1761417" y="1394032"/>
              <a:chExt cx="883077" cy="1677185"/>
            </a:xfrm>
          </p:grpSpPr>
          <p:sp>
            <p:nvSpPr>
              <p:cNvPr id="107" name="Organigramme : Connecteur 106"/>
              <p:cNvSpPr/>
              <p:nvPr/>
            </p:nvSpPr>
            <p:spPr>
              <a:xfrm>
                <a:off x="2062032" y="1394032"/>
                <a:ext cx="303548" cy="303548"/>
              </a:xfrm>
              <a:prstGeom prst="flowChartConnector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08" name="Groupe 107"/>
              <p:cNvGrpSpPr/>
              <p:nvPr/>
            </p:nvGrpSpPr>
            <p:grpSpPr>
              <a:xfrm rot="1394925">
                <a:off x="2050885" y="1719008"/>
                <a:ext cx="380076" cy="633614"/>
                <a:chOff x="6112303" y="3093602"/>
                <a:chExt cx="495833" cy="826592"/>
              </a:xfrm>
            </p:grpSpPr>
            <p:sp>
              <p:nvSpPr>
                <p:cNvPr id="118" name="Rectangle à coins arrondis 117"/>
                <p:cNvSpPr/>
                <p:nvPr/>
              </p:nvSpPr>
              <p:spPr>
                <a:xfrm rot="20082624">
                  <a:off x="6248095" y="3208309"/>
                  <a:ext cx="360041" cy="711885"/>
                </a:xfrm>
                <a:prstGeom prst="round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9" name="Organigramme : Connecteur 118"/>
                <p:cNvSpPr/>
                <p:nvPr/>
              </p:nvSpPr>
              <p:spPr>
                <a:xfrm>
                  <a:off x="6112303" y="3093602"/>
                  <a:ext cx="360000" cy="360000"/>
                </a:xfrm>
                <a:prstGeom prst="flowChartConnector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09" name="Rectangle à coins arrondis 108"/>
              <p:cNvSpPr/>
              <p:nvPr/>
            </p:nvSpPr>
            <p:spPr>
              <a:xfrm rot="11700000">
                <a:off x="2059323" y="2369243"/>
                <a:ext cx="127238" cy="701974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10" name="Groupe 109"/>
              <p:cNvGrpSpPr>
                <a:grpSpLocks noChangeAspect="1"/>
              </p:cNvGrpSpPr>
              <p:nvPr/>
            </p:nvGrpSpPr>
            <p:grpSpPr>
              <a:xfrm rot="14083053">
                <a:off x="1964648" y="1736537"/>
                <a:ext cx="178704" cy="585166"/>
                <a:chOff x="5561998" y="3394031"/>
                <a:chExt cx="349187" cy="1143414"/>
              </a:xfrm>
            </p:grpSpPr>
            <p:sp>
              <p:nvSpPr>
                <p:cNvPr id="116" name="Rectangle à coins arrondis 115"/>
                <p:cNvSpPr/>
                <p:nvPr/>
              </p:nvSpPr>
              <p:spPr>
                <a:xfrm rot="20638136">
                  <a:off x="5729765" y="3477220"/>
                  <a:ext cx="181420" cy="1060225"/>
                </a:xfrm>
                <a:prstGeom prst="round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7" name="Organigramme : Connecteur 116"/>
                <p:cNvSpPr>
                  <a:spLocks noChangeAspect="1"/>
                </p:cNvSpPr>
                <p:nvPr/>
              </p:nvSpPr>
              <p:spPr>
                <a:xfrm>
                  <a:off x="5561998" y="3394031"/>
                  <a:ext cx="228598" cy="228599"/>
                </a:xfrm>
                <a:prstGeom prst="flowChartConnector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11" name="Rectangle à coins arrondis 110"/>
              <p:cNvSpPr/>
              <p:nvPr/>
            </p:nvSpPr>
            <p:spPr>
              <a:xfrm rot="9660000">
                <a:off x="2404479" y="2367113"/>
                <a:ext cx="126000" cy="692339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Triangle isocèle 111"/>
              <p:cNvSpPr/>
              <p:nvPr/>
            </p:nvSpPr>
            <p:spPr>
              <a:xfrm flipV="1">
                <a:off x="2143232" y="2392282"/>
                <a:ext cx="270358" cy="63394"/>
              </a:xfrm>
              <a:prstGeom prst="triangl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Rectangle à coins arrondis 112"/>
              <p:cNvSpPr/>
              <p:nvPr/>
            </p:nvSpPr>
            <p:spPr>
              <a:xfrm rot="8031371">
                <a:off x="2387740" y="1718570"/>
                <a:ext cx="110617" cy="379709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4" name="Rectangle à coins arrondis 113"/>
              <p:cNvSpPr/>
              <p:nvPr/>
            </p:nvSpPr>
            <p:spPr>
              <a:xfrm rot="10434979">
                <a:off x="2529336" y="1998032"/>
                <a:ext cx="97245" cy="151651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Organigramme : Connecteur 114"/>
              <p:cNvSpPr>
                <a:spLocks noChangeAspect="1"/>
              </p:cNvSpPr>
              <p:nvPr/>
            </p:nvSpPr>
            <p:spPr>
              <a:xfrm rot="11396843">
                <a:off x="2527504" y="2085510"/>
                <a:ext cx="116990" cy="116990"/>
              </a:xfrm>
              <a:prstGeom prst="flowChartConnec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8" name="Groupe 87"/>
            <p:cNvGrpSpPr>
              <a:grpSpLocks noChangeAspect="1"/>
            </p:cNvGrpSpPr>
            <p:nvPr/>
          </p:nvGrpSpPr>
          <p:grpSpPr>
            <a:xfrm>
              <a:off x="3220715" y="3918704"/>
              <a:ext cx="712627" cy="1418002"/>
              <a:chOff x="1761417" y="1365572"/>
              <a:chExt cx="871486" cy="173410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89" name="Organigramme : Connecteur 88"/>
              <p:cNvSpPr/>
              <p:nvPr/>
            </p:nvSpPr>
            <p:spPr>
              <a:xfrm>
                <a:off x="2062031" y="1365572"/>
                <a:ext cx="303549" cy="303549"/>
              </a:xfrm>
              <a:prstGeom prst="flowChartConnector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90" name="Groupe 89"/>
              <p:cNvGrpSpPr/>
              <p:nvPr/>
            </p:nvGrpSpPr>
            <p:grpSpPr>
              <a:xfrm rot="1394925">
                <a:off x="2053669" y="1718523"/>
                <a:ext cx="374942" cy="620539"/>
                <a:chOff x="6112303" y="3093602"/>
                <a:chExt cx="489136" cy="809535"/>
              </a:xfrm>
              <a:grpFill/>
            </p:grpSpPr>
            <p:sp>
              <p:nvSpPr>
                <p:cNvPr id="100" name="Rectangle à coins arrondis 99"/>
                <p:cNvSpPr/>
                <p:nvPr/>
              </p:nvSpPr>
              <p:spPr>
                <a:xfrm rot="20082624">
                  <a:off x="6241398" y="3191253"/>
                  <a:ext cx="360041" cy="711884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Organigramme : Connecteur 100"/>
                <p:cNvSpPr/>
                <p:nvPr/>
              </p:nvSpPr>
              <p:spPr>
                <a:xfrm>
                  <a:off x="6112303" y="3093602"/>
                  <a:ext cx="360000" cy="360000"/>
                </a:xfrm>
                <a:prstGeom prst="flowChartConnector">
                  <a:avLst/>
                </a:prstGeom>
                <a:grpFill/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91" name="Rectangle à coins arrondis 90"/>
              <p:cNvSpPr/>
              <p:nvPr/>
            </p:nvSpPr>
            <p:spPr>
              <a:xfrm rot="11700000">
                <a:off x="2059322" y="2397703"/>
                <a:ext cx="127238" cy="701974"/>
              </a:xfrm>
              <a:prstGeom prst="roundRect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92" name="Groupe 91"/>
              <p:cNvGrpSpPr>
                <a:grpSpLocks noChangeAspect="1"/>
              </p:cNvGrpSpPr>
              <p:nvPr/>
            </p:nvGrpSpPr>
            <p:grpSpPr>
              <a:xfrm rot="14083053">
                <a:off x="1964648" y="1736537"/>
                <a:ext cx="178704" cy="585166"/>
                <a:chOff x="5561998" y="3394031"/>
                <a:chExt cx="349187" cy="1143414"/>
              </a:xfrm>
              <a:grpFill/>
            </p:grpSpPr>
            <p:sp>
              <p:nvSpPr>
                <p:cNvPr id="98" name="Rectangle à coins arrondis 97"/>
                <p:cNvSpPr/>
                <p:nvPr/>
              </p:nvSpPr>
              <p:spPr>
                <a:xfrm rot="20638136">
                  <a:off x="5729765" y="3477220"/>
                  <a:ext cx="181420" cy="1060225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Organigramme : Connecteur 98"/>
                <p:cNvSpPr>
                  <a:spLocks noChangeAspect="1"/>
                </p:cNvSpPr>
                <p:nvPr/>
              </p:nvSpPr>
              <p:spPr>
                <a:xfrm>
                  <a:off x="5561998" y="3394031"/>
                  <a:ext cx="228598" cy="228599"/>
                </a:xfrm>
                <a:prstGeom prst="flowChartConnector">
                  <a:avLst/>
                </a:prstGeom>
                <a:grpFill/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93" name="Rectangle à coins arrondis 92"/>
              <p:cNvSpPr/>
              <p:nvPr/>
            </p:nvSpPr>
            <p:spPr>
              <a:xfrm rot="9660000">
                <a:off x="2404479" y="2395573"/>
                <a:ext cx="126000" cy="692339"/>
              </a:xfrm>
              <a:prstGeom prst="roundRect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Triangle isocèle 93"/>
              <p:cNvSpPr/>
              <p:nvPr/>
            </p:nvSpPr>
            <p:spPr>
              <a:xfrm flipV="1">
                <a:off x="2143232" y="2392282"/>
                <a:ext cx="270358" cy="63394"/>
              </a:xfrm>
              <a:prstGeom prst="triangle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Rectangle à coins arrondis 94"/>
              <p:cNvSpPr/>
              <p:nvPr/>
            </p:nvSpPr>
            <p:spPr>
              <a:xfrm rot="8031371">
                <a:off x="2387740" y="1718570"/>
                <a:ext cx="110617" cy="379709"/>
              </a:xfrm>
              <a:prstGeom prst="roundRect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Rectangle à coins arrondis 95"/>
              <p:cNvSpPr/>
              <p:nvPr/>
            </p:nvSpPr>
            <p:spPr>
              <a:xfrm rot="10434979">
                <a:off x="2529336" y="1998032"/>
                <a:ext cx="97245" cy="151651"/>
              </a:xfrm>
              <a:prstGeom prst="roundRect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Organigramme : Connecteur 96"/>
              <p:cNvSpPr>
                <a:spLocks noChangeAspect="1"/>
              </p:cNvSpPr>
              <p:nvPr/>
            </p:nvSpPr>
            <p:spPr>
              <a:xfrm rot="11396843">
                <a:off x="2436949" y="2088293"/>
                <a:ext cx="115884" cy="115884"/>
              </a:xfrm>
              <a:prstGeom prst="flowChartConnector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926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858580-0EAF-420E-AD7F-1FB537CC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Playing</a:t>
            </a:r>
            <a:r>
              <a:rPr lang="fr-FR"/>
              <a:t> </a:t>
            </a:r>
            <a:r>
              <a:rPr lang="fr-FR" err="1"/>
              <a:t>rules</a:t>
            </a:r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D8A6A2E-90CA-4D03-A17B-60E8A07F02F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212254"/>
            <a:ext cx="8427113" cy="289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/>
          </a:p>
          <a:p>
            <a:pPr algn="ctr"/>
            <a:r>
              <a:rPr lang="en-US" sz="2400" dirty="0"/>
              <a:t>“We are being watched...” </a:t>
            </a:r>
          </a:p>
          <a:p>
            <a:endParaRPr lang="en-US" sz="2400" dirty="0"/>
          </a:p>
          <a:p>
            <a:r>
              <a:rPr lang="en-US" sz="2400" dirty="0"/>
              <a:t>Don't be surprised if you are observed during this test. The academy has called in a team of psychologists to observe your actions and </a:t>
            </a:r>
            <a:r>
              <a:rPr lang="en-US" sz="2400" dirty="0" err="1"/>
              <a:t>optimise</a:t>
            </a:r>
            <a:r>
              <a:rPr lang="en-US" sz="2400" dirty="0"/>
              <a:t> the relevance of the test. They have orders not to communicate with you.</a:t>
            </a:r>
            <a:endParaRPr lang="fr-FR" sz="2400" dirty="0"/>
          </a:p>
        </p:txBody>
      </p:sp>
      <p:grpSp>
        <p:nvGrpSpPr>
          <p:cNvPr id="10" name="Groupe 9"/>
          <p:cNvGrpSpPr/>
          <p:nvPr/>
        </p:nvGrpSpPr>
        <p:grpSpPr>
          <a:xfrm>
            <a:off x="6687307" y="1684490"/>
            <a:ext cx="684041" cy="396327"/>
            <a:chOff x="1508520" y="2927812"/>
            <a:chExt cx="684041" cy="396327"/>
          </a:xfrm>
        </p:grpSpPr>
        <p:grpSp>
          <p:nvGrpSpPr>
            <p:cNvPr id="16" name="Groupe 15"/>
            <p:cNvGrpSpPr/>
            <p:nvPr/>
          </p:nvGrpSpPr>
          <p:grpSpPr>
            <a:xfrm rot="20675560">
              <a:off x="1731091" y="2981835"/>
              <a:ext cx="262253" cy="258854"/>
              <a:chOff x="1753023" y="3249330"/>
              <a:chExt cx="262253" cy="258854"/>
            </a:xfrm>
          </p:grpSpPr>
          <p:sp>
            <p:nvSpPr>
              <p:cNvPr id="25" name="Ellipse 24"/>
              <p:cNvSpPr/>
              <p:nvPr/>
            </p:nvSpPr>
            <p:spPr>
              <a:xfrm>
                <a:off x="1753023" y="3249330"/>
                <a:ext cx="262253" cy="2588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Ellipse 25"/>
              <p:cNvSpPr>
                <a:spLocks noChangeAspect="1"/>
              </p:cNvSpPr>
              <p:nvPr/>
            </p:nvSpPr>
            <p:spPr>
              <a:xfrm>
                <a:off x="1783788" y="3305179"/>
                <a:ext cx="118014" cy="1164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7" name="Groupe 16"/>
            <p:cNvGrpSpPr>
              <a:grpSpLocks noChangeAspect="1"/>
            </p:cNvGrpSpPr>
            <p:nvPr/>
          </p:nvGrpSpPr>
          <p:grpSpPr>
            <a:xfrm rot="21297434">
              <a:off x="1510984" y="2927812"/>
              <a:ext cx="676613" cy="211285"/>
              <a:chOff x="1530350" y="2927258"/>
              <a:chExt cx="664117" cy="207383"/>
            </a:xfrm>
          </p:grpSpPr>
          <p:sp>
            <p:nvSpPr>
              <p:cNvPr id="22" name="Forme libre 21"/>
              <p:cNvSpPr/>
              <p:nvPr/>
            </p:nvSpPr>
            <p:spPr>
              <a:xfrm>
                <a:off x="1530350" y="2927258"/>
                <a:ext cx="660400" cy="196942"/>
              </a:xfrm>
              <a:custGeom>
                <a:avLst/>
                <a:gdLst>
                  <a:gd name="connsiteX0" fmla="*/ 0 w 660400"/>
                  <a:gd name="connsiteY0" fmla="*/ 177892 h 196942"/>
                  <a:gd name="connsiteX1" fmla="*/ 165100 w 660400"/>
                  <a:gd name="connsiteY1" fmla="*/ 44542 h 196942"/>
                  <a:gd name="connsiteX2" fmla="*/ 333375 w 660400"/>
                  <a:gd name="connsiteY2" fmla="*/ 92 h 196942"/>
                  <a:gd name="connsiteX3" fmla="*/ 482600 w 660400"/>
                  <a:gd name="connsiteY3" fmla="*/ 35017 h 196942"/>
                  <a:gd name="connsiteX4" fmla="*/ 584200 w 660400"/>
                  <a:gd name="connsiteY4" fmla="*/ 104867 h 196942"/>
                  <a:gd name="connsiteX5" fmla="*/ 660400 w 660400"/>
                  <a:gd name="connsiteY5" fmla="*/ 196942 h 196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0400" h="196942">
                    <a:moveTo>
                      <a:pt x="0" y="177892"/>
                    </a:moveTo>
                    <a:cubicBezTo>
                      <a:pt x="54769" y="126033"/>
                      <a:pt x="109538" y="74175"/>
                      <a:pt x="165100" y="44542"/>
                    </a:cubicBezTo>
                    <a:cubicBezTo>
                      <a:pt x="220663" y="14909"/>
                      <a:pt x="280458" y="1679"/>
                      <a:pt x="333375" y="92"/>
                    </a:cubicBezTo>
                    <a:cubicBezTo>
                      <a:pt x="386292" y="-1495"/>
                      <a:pt x="440796" y="17555"/>
                      <a:pt x="482600" y="35017"/>
                    </a:cubicBezTo>
                    <a:cubicBezTo>
                      <a:pt x="524404" y="52479"/>
                      <a:pt x="554567" y="77879"/>
                      <a:pt x="584200" y="104867"/>
                    </a:cubicBezTo>
                    <a:cubicBezTo>
                      <a:pt x="613833" y="131854"/>
                      <a:pt x="637116" y="164398"/>
                      <a:pt x="660400" y="196942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Forme libre 22"/>
              <p:cNvSpPr/>
              <p:nvPr/>
            </p:nvSpPr>
            <p:spPr>
              <a:xfrm>
                <a:off x="1547570" y="2940003"/>
                <a:ext cx="627605" cy="192974"/>
              </a:xfrm>
              <a:custGeom>
                <a:avLst/>
                <a:gdLst>
                  <a:gd name="connsiteX0" fmla="*/ 0 w 660400"/>
                  <a:gd name="connsiteY0" fmla="*/ 177892 h 196942"/>
                  <a:gd name="connsiteX1" fmla="*/ 165100 w 660400"/>
                  <a:gd name="connsiteY1" fmla="*/ 44542 h 196942"/>
                  <a:gd name="connsiteX2" fmla="*/ 333375 w 660400"/>
                  <a:gd name="connsiteY2" fmla="*/ 92 h 196942"/>
                  <a:gd name="connsiteX3" fmla="*/ 482600 w 660400"/>
                  <a:gd name="connsiteY3" fmla="*/ 35017 h 196942"/>
                  <a:gd name="connsiteX4" fmla="*/ 584200 w 660400"/>
                  <a:gd name="connsiteY4" fmla="*/ 104867 h 196942"/>
                  <a:gd name="connsiteX5" fmla="*/ 660400 w 660400"/>
                  <a:gd name="connsiteY5" fmla="*/ 196942 h 196942"/>
                  <a:gd name="connsiteX0" fmla="*/ 0 w 660400"/>
                  <a:gd name="connsiteY0" fmla="*/ 177850 h 196900"/>
                  <a:gd name="connsiteX1" fmla="*/ 165100 w 660400"/>
                  <a:gd name="connsiteY1" fmla="*/ 44500 h 196900"/>
                  <a:gd name="connsiteX2" fmla="*/ 333375 w 660400"/>
                  <a:gd name="connsiteY2" fmla="*/ 50 h 196900"/>
                  <a:gd name="connsiteX3" fmla="*/ 485775 w 660400"/>
                  <a:gd name="connsiteY3" fmla="*/ 50850 h 196900"/>
                  <a:gd name="connsiteX4" fmla="*/ 584200 w 660400"/>
                  <a:gd name="connsiteY4" fmla="*/ 104825 h 196900"/>
                  <a:gd name="connsiteX5" fmla="*/ 660400 w 660400"/>
                  <a:gd name="connsiteY5" fmla="*/ 196900 h 196900"/>
                  <a:gd name="connsiteX0" fmla="*/ 0 w 660400"/>
                  <a:gd name="connsiteY0" fmla="*/ 177850 h 196900"/>
                  <a:gd name="connsiteX1" fmla="*/ 165100 w 660400"/>
                  <a:gd name="connsiteY1" fmla="*/ 44500 h 196900"/>
                  <a:gd name="connsiteX2" fmla="*/ 333375 w 660400"/>
                  <a:gd name="connsiteY2" fmla="*/ 50 h 196900"/>
                  <a:gd name="connsiteX3" fmla="*/ 485775 w 660400"/>
                  <a:gd name="connsiteY3" fmla="*/ 50850 h 196900"/>
                  <a:gd name="connsiteX4" fmla="*/ 584200 w 660400"/>
                  <a:gd name="connsiteY4" fmla="*/ 104825 h 196900"/>
                  <a:gd name="connsiteX5" fmla="*/ 660400 w 660400"/>
                  <a:gd name="connsiteY5" fmla="*/ 196900 h 196900"/>
                  <a:gd name="connsiteX0" fmla="*/ 0 w 660400"/>
                  <a:gd name="connsiteY0" fmla="*/ 177850 h 196900"/>
                  <a:gd name="connsiteX1" fmla="*/ 165100 w 660400"/>
                  <a:gd name="connsiteY1" fmla="*/ 44500 h 196900"/>
                  <a:gd name="connsiteX2" fmla="*/ 333375 w 660400"/>
                  <a:gd name="connsiteY2" fmla="*/ 50 h 196900"/>
                  <a:gd name="connsiteX3" fmla="*/ 485775 w 660400"/>
                  <a:gd name="connsiteY3" fmla="*/ 50850 h 196900"/>
                  <a:gd name="connsiteX4" fmla="*/ 565150 w 660400"/>
                  <a:gd name="connsiteY4" fmla="*/ 130225 h 196900"/>
                  <a:gd name="connsiteX5" fmla="*/ 660400 w 660400"/>
                  <a:gd name="connsiteY5" fmla="*/ 196900 h 196900"/>
                  <a:gd name="connsiteX0" fmla="*/ 0 w 603250"/>
                  <a:gd name="connsiteY0" fmla="*/ 177850 h 190550"/>
                  <a:gd name="connsiteX1" fmla="*/ 165100 w 603250"/>
                  <a:gd name="connsiteY1" fmla="*/ 44500 h 190550"/>
                  <a:gd name="connsiteX2" fmla="*/ 333375 w 603250"/>
                  <a:gd name="connsiteY2" fmla="*/ 50 h 190550"/>
                  <a:gd name="connsiteX3" fmla="*/ 485775 w 603250"/>
                  <a:gd name="connsiteY3" fmla="*/ 50850 h 190550"/>
                  <a:gd name="connsiteX4" fmla="*/ 565150 w 603250"/>
                  <a:gd name="connsiteY4" fmla="*/ 130225 h 190550"/>
                  <a:gd name="connsiteX5" fmla="*/ 603250 w 603250"/>
                  <a:gd name="connsiteY5" fmla="*/ 190550 h 190550"/>
                  <a:gd name="connsiteX0" fmla="*/ 0 w 605713"/>
                  <a:gd name="connsiteY0" fmla="*/ 177850 h 194202"/>
                  <a:gd name="connsiteX1" fmla="*/ 165100 w 605713"/>
                  <a:gd name="connsiteY1" fmla="*/ 44500 h 194202"/>
                  <a:gd name="connsiteX2" fmla="*/ 333375 w 605713"/>
                  <a:gd name="connsiteY2" fmla="*/ 50 h 194202"/>
                  <a:gd name="connsiteX3" fmla="*/ 485775 w 605713"/>
                  <a:gd name="connsiteY3" fmla="*/ 50850 h 194202"/>
                  <a:gd name="connsiteX4" fmla="*/ 565150 w 605713"/>
                  <a:gd name="connsiteY4" fmla="*/ 130225 h 194202"/>
                  <a:gd name="connsiteX5" fmla="*/ 603250 w 605713"/>
                  <a:gd name="connsiteY5" fmla="*/ 190550 h 194202"/>
                  <a:gd name="connsiteX6" fmla="*/ 601903 w 605713"/>
                  <a:gd name="connsiteY6" fmla="*/ 187373 h 194202"/>
                  <a:gd name="connsiteX0" fmla="*/ 0 w 627306"/>
                  <a:gd name="connsiteY0" fmla="*/ 177850 h 192974"/>
                  <a:gd name="connsiteX1" fmla="*/ 165100 w 627306"/>
                  <a:gd name="connsiteY1" fmla="*/ 44500 h 192974"/>
                  <a:gd name="connsiteX2" fmla="*/ 333375 w 627306"/>
                  <a:gd name="connsiteY2" fmla="*/ 50 h 192974"/>
                  <a:gd name="connsiteX3" fmla="*/ 485775 w 627306"/>
                  <a:gd name="connsiteY3" fmla="*/ 50850 h 192974"/>
                  <a:gd name="connsiteX4" fmla="*/ 565150 w 627306"/>
                  <a:gd name="connsiteY4" fmla="*/ 130225 h 192974"/>
                  <a:gd name="connsiteX5" fmla="*/ 603250 w 627306"/>
                  <a:gd name="connsiteY5" fmla="*/ 190550 h 192974"/>
                  <a:gd name="connsiteX6" fmla="*/ 627303 w 627306"/>
                  <a:gd name="connsiteY6" fmla="*/ 177848 h 192974"/>
                  <a:gd name="connsiteX0" fmla="*/ 0 w 627306"/>
                  <a:gd name="connsiteY0" fmla="*/ 177850 h 192974"/>
                  <a:gd name="connsiteX1" fmla="*/ 165100 w 627306"/>
                  <a:gd name="connsiteY1" fmla="*/ 44500 h 192974"/>
                  <a:gd name="connsiteX2" fmla="*/ 333375 w 627306"/>
                  <a:gd name="connsiteY2" fmla="*/ 50 h 192974"/>
                  <a:gd name="connsiteX3" fmla="*/ 485775 w 627306"/>
                  <a:gd name="connsiteY3" fmla="*/ 50850 h 192974"/>
                  <a:gd name="connsiteX4" fmla="*/ 565150 w 627306"/>
                  <a:gd name="connsiteY4" fmla="*/ 130225 h 192974"/>
                  <a:gd name="connsiteX5" fmla="*/ 603250 w 627306"/>
                  <a:gd name="connsiteY5" fmla="*/ 190550 h 192974"/>
                  <a:gd name="connsiteX6" fmla="*/ 627303 w 627306"/>
                  <a:gd name="connsiteY6" fmla="*/ 177848 h 192974"/>
                  <a:gd name="connsiteX0" fmla="*/ 0 w 633652"/>
                  <a:gd name="connsiteY0" fmla="*/ 177850 h 192974"/>
                  <a:gd name="connsiteX1" fmla="*/ 165100 w 633652"/>
                  <a:gd name="connsiteY1" fmla="*/ 44500 h 192974"/>
                  <a:gd name="connsiteX2" fmla="*/ 333375 w 633652"/>
                  <a:gd name="connsiteY2" fmla="*/ 50 h 192974"/>
                  <a:gd name="connsiteX3" fmla="*/ 485775 w 633652"/>
                  <a:gd name="connsiteY3" fmla="*/ 50850 h 192974"/>
                  <a:gd name="connsiteX4" fmla="*/ 565150 w 633652"/>
                  <a:gd name="connsiteY4" fmla="*/ 130225 h 192974"/>
                  <a:gd name="connsiteX5" fmla="*/ 603250 w 633652"/>
                  <a:gd name="connsiteY5" fmla="*/ 190550 h 192974"/>
                  <a:gd name="connsiteX6" fmla="*/ 627303 w 633652"/>
                  <a:gd name="connsiteY6" fmla="*/ 177848 h 192974"/>
                  <a:gd name="connsiteX7" fmla="*/ 633652 w 633652"/>
                  <a:gd name="connsiteY7" fmla="*/ 177848 h 192974"/>
                  <a:gd name="connsiteX0" fmla="*/ 0 w 627605"/>
                  <a:gd name="connsiteY0" fmla="*/ 177850 h 192974"/>
                  <a:gd name="connsiteX1" fmla="*/ 165100 w 627605"/>
                  <a:gd name="connsiteY1" fmla="*/ 44500 h 192974"/>
                  <a:gd name="connsiteX2" fmla="*/ 333375 w 627605"/>
                  <a:gd name="connsiteY2" fmla="*/ 50 h 192974"/>
                  <a:gd name="connsiteX3" fmla="*/ 485775 w 627605"/>
                  <a:gd name="connsiteY3" fmla="*/ 50850 h 192974"/>
                  <a:gd name="connsiteX4" fmla="*/ 565150 w 627605"/>
                  <a:gd name="connsiteY4" fmla="*/ 130225 h 192974"/>
                  <a:gd name="connsiteX5" fmla="*/ 603250 w 627605"/>
                  <a:gd name="connsiteY5" fmla="*/ 190550 h 192974"/>
                  <a:gd name="connsiteX6" fmla="*/ 627303 w 627605"/>
                  <a:gd name="connsiteY6" fmla="*/ 177848 h 192974"/>
                  <a:gd name="connsiteX7" fmla="*/ 573327 w 627605"/>
                  <a:gd name="connsiteY7" fmla="*/ 133398 h 192974"/>
                  <a:gd name="connsiteX0" fmla="*/ 0 w 627605"/>
                  <a:gd name="connsiteY0" fmla="*/ 177850 h 192974"/>
                  <a:gd name="connsiteX1" fmla="*/ 165100 w 627605"/>
                  <a:gd name="connsiteY1" fmla="*/ 44500 h 192974"/>
                  <a:gd name="connsiteX2" fmla="*/ 333375 w 627605"/>
                  <a:gd name="connsiteY2" fmla="*/ 50 h 192974"/>
                  <a:gd name="connsiteX3" fmla="*/ 485775 w 627605"/>
                  <a:gd name="connsiteY3" fmla="*/ 50850 h 192974"/>
                  <a:gd name="connsiteX4" fmla="*/ 565150 w 627605"/>
                  <a:gd name="connsiteY4" fmla="*/ 130225 h 192974"/>
                  <a:gd name="connsiteX5" fmla="*/ 603250 w 627605"/>
                  <a:gd name="connsiteY5" fmla="*/ 190550 h 192974"/>
                  <a:gd name="connsiteX6" fmla="*/ 627303 w 627605"/>
                  <a:gd name="connsiteY6" fmla="*/ 177848 h 192974"/>
                  <a:gd name="connsiteX7" fmla="*/ 573327 w 627605"/>
                  <a:gd name="connsiteY7" fmla="*/ 133398 h 192974"/>
                  <a:gd name="connsiteX8" fmla="*/ 570153 w 627605"/>
                  <a:gd name="connsiteY8" fmla="*/ 130223 h 192974"/>
                  <a:gd name="connsiteX0" fmla="*/ 0 w 627605"/>
                  <a:gd name="connsiteY0" fmla="*/ 177850 h 192974"/>
                  <a:gd name="connsiteX1" fmla="*/ 165100 w 627605"/>
                  <a:gd name="connsiteY1" fmla="*/ 44500 h 192974"/>
                  <a:gd name="connsiteX2" fmla="*/ 333375 w 627605"/>
                  <a:gd name="connsiteY2" fmla="*/ 50 h 192974"/>
                  <a:gd name="connsiteX3" fmla="*/ 485775 w 627605"/>
                  <a:gd name="connsiteY3" fmla="*/ 50850 h 192974"/>
                  <a:gd name="connsiteX4" fmla="*/ 565150 w 627605"/>
                  <a:gd name="connsiteY4" fmla="*/ 130225 h 192974"/>
                  <a:gd name="connsiteX5" fmla="*/ 603250 w 627605"/>
                  <a:gd name="connsiteY5" fmla="*/ 190550 h 192974"/>
                  <a:gd name="connsiteX6" fmla="*/ 627303 w 627605"/>
                  <a:gd name="connsiteY6" fmla="*/ 177848 h 192974"/>
                  <a:gd name="connsiteX7" fmla="*/ 573327 w 627605"/>
                  <a:gd name="connsiteY7" fmla="*/ 133398 h 192974"/>
                  <a:gd name="connsiteX8" fmla="*/ 557453 w 627605"/>
                  <a:gd name="connsiteY8" fmla="*/ 107998 h 19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7605" h="192974">
                    <a:moveTo>
                      <a:pt x="0" y="177850"/>
                    </a:moveTo>
                    <a:cubicBezTo>
                      <a:pt x="54769" y="125991"/>
                      <a:pt x="109538" y="74133"/>
                      <a:pt x="165100" y="44500"/>
                    </a:cubicBezTo>
                    <a:cubicBezTo>
                      <a:pt x="220663" y="14867"/>
                      <a:pt x="279929" y="-1008"/>
                      <a:pt x="333375" y="50"/>
                    </a:cubicBezTo>
                    <a:cubicBezTo>
                      <a:pt x="386821" y="1108"/>
                      <a:pt x="447146" y="29154"/>
                      <a:pt x="485775" y="50850"/>
                    </a:cubicBezTo>
                    <a:cubicBezTo>
                      <a:pt x="524404" y="72546"/>
                      <a:pt x="545571" y="106942"/>
                      <a:pt x="565150" y="130225"/>
                    </a:cubicBezTo>
                    <a:cubicBezTo>
                      <a:pt x="584729" y="153508"/>
                      <a:pt x="579966" y="158006"/>
                      <a:pt x="603250" y="190550"/>
                    </a:cubicBezTo>
                    <a:cubicBezTo>
                      <a:pt x="609375" y="200075"/>
                      <a:pt x="627584" y="178510"/>
                      <a:pt x="627303" y="177848"/>
                    </a:cubicBezTo>
                    <a:cubicBezTo>
                      <a:pt x="632370" y="175731"/>
                      <a:pt x="572004" y="133398"/>
                      <a:pt x="573327" y="133398"/>
                    </a:cubicBezTo>
                    <a:cubicBezTo>
                      <a:pt x="563802" y="125461"/>
                      <a:pt x="558114" y="108659"/>
                      <a:pt x="557453" y="10799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Triangle isocèle 23"/>
              <p:cNvSpPr>
                <a:spLocks noChangeAspect="1"/>
              </p:cNvSpPr>
              <p:nvPr/>
            </p:nvSpPr>
            <p:spPr>
              <a:xfrm>
                <a:off x="2144639" y="3101760"/>
                <a:ext cx="49828" cy="32881"/>
              </a:xfrm>
              <a:prstGeom prst="triangle">
                <a:avLst/>
              </a:prstGeom>
              <a:solidFill>
                <a:srgbClr val="0086A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e 17"/>
            <p:cNvGrpSpPr>
              <a:grpSpLocks noChangeAspect="1"/>
            </p:cNvGrpSpPr>
            <p:nvPr/>
          </p:nvGrpSpPr>
          <p:grpSpPr>
            <a:xfrm rot="120000" flipV="1">
              <a:off x="1508520" y="3110534"/>
              <a:ext cx="684041" cy="213605"/>
              <a:chOff x="1530350" y="2927258"/>
              <a:chExt cx="664117" cy="207383"/>
            </a:xfrm>
          </p:grpSpPr>
          <p:sp>
            <p:nvSpPr>
              <p:cNvPr id="19" name="Forme libre 18"/>
              <p:cNvSpPr/>
              <p:nvPr/>
            </p:nvSpPr>
            <p:spPr>
              <a:xfrm>
                <a:off x="1530350" y="2927258"/>
                <a:ext cx="660400" cy="196942"/>
              </a:xfrm>
              <a:custGeom>
                <a:avLst/>
                <a:gdLst>
                  <a:gd name="connsiteX0" fmla="*/ 0 w 660400"/>
                  <a:gd name="connsiteY0" fmla="*/ 177892 h 196942"/>
                  <a:gd name="connsiteX1" fmla="*/ 165100 w 660400"/>
                  <a:gd name="connsiteY1" fmla="*/ 44542 h 196942"/>
                  <a:gd name="connsiteX2" fmla="*/ 333375 w 660400"/>
                  <a:gd name="connsiteY2" fmla="*/ 92 h 196942"/>
                  <a:gd name="connsiteX3" fmla="*/ 482600 w 660400"/>
                  <a:gd name="connsiteY3" fmla="*/ 35017 h 196942"/>
                  <a:gd name="connsiteX4" fmla="*/ 584200 w 660400"/>
                  <a:gd name="connsiteY4" fmla="*/ 104867 h 196942"/>
                  <a:gd name="connsiteX5" fmla="*/ 660400 w 660400"/>
                  <a:gd name="connsiteY5" fmla="*/ 196942 h 196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0400" h="196942">
                    <a:moveTo>
                      <a:pt x="0" y="177892"/>
                    </a:moveTo>
                    <a:cubicBezTo>
                      <a:pt x="54769" y="126033"/>
                      <a:pt x="109538" y="74175"/>
                      <a:pt x="165100" y="44542"/>
                    </a:cubicBezTo>
                    <a:cubicBezTo>
                      <a:pt x="220663" y="14909"/>
                      <a:pt x="280458" y="1679"/>
                      <a:pt x="333375" y="92"/>
                    </a:cubicBezTo>
                    <a:cubicBezTo>
                      <a:pt x="386292" y="-1495"/>
                      <a:pt x="440796" y="17555"/>
                      <a:pt x="482600" y="35017"/>
                    </a:cubicBezTo>
                    <a:cubicBezTo>
                      <a:pt x="524404" y="52479"/>
                      <a:pt x="554567" y="77879"/>
                      <a:pt x="584200" y="104867"/>
                    </a:cubicBezTo>
                    <a:cubicBezTo>
                      <a:pt x="613833" y="131854"/>
                      <a:pt x="637116" y="164398"/>
                      <a:pt x="660400" y="196942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Forme libre 19"/>
              <p:cNvSpPr/>
              <p:nvPr/>
            </p:nvSpPr>
            <p:spPr>
              <a:xfrm>
                <a:off x="1547572" y="2939997"/>
                <a:ext cx="627605" cy="192974"/>
              </a:xfrm>
              <a:custGeom>
                <a:avLst/>
                <a:gdLst>
                  <a:gd name="connsiteX0" fmla="*/ 0 w 660400"/>
                  <a:gd name="connsiteY0" fmla="*/ 177892 h 196942"/>
                  <a:gd name="connsiteX1" fmla="*/ 165100 w 660400"/>
                  <a:gd name="connsiteY1" fmla="*/ 44542 h 196942"/>
                  <a:gd name="connsiteX2" fmla="*/ 333375 w 660400"/>
                  <a:gd name="connsiteY2" fmla="*/ 92 h 196942"/>
                  <a:gd name="connsiteX3" fmla="*/ 482600 w 660400"/>
                  <a:gd name="connsiteY3" fmla="*/ 35017 h 196942"/>
                  <a:gd name="connsiteX4" fmla="*/ 584200 w 660400"/>
                  <a:gd name="connsiteY4" fmla="*/ 104867 h 196942"/>
                  <a:gd name="connsiteX5" fmla="*/ 660400 w 660400"/>
                  <a:gd name="connsiteY5" fmla="*/ 196942 h 196942"/>
                  <a:gd name="connsiteX0" fmla="*/ 0 w 660400"/>
                  <a:gd name="connsiteY0" fmla="*/ 177850 h 196900"/>
                  <a:gd name="connsiteX1" fmla="*/ 165100 w 660400"/>
                  <a:gd name="connsiteY1" fmla="*/ 44500 h 196900"/>
                  <a:gd name="connsiteX2" fmla="*/ 333375 w 660400"/>
                  <a:gd name="connsiteY2" fmla="*/ 50 h 196900"/>
                  <a:gd name="connsiteX3" fmla="*/ 485775 w 660400"/>
                  <a:gd name="connsiteY3" fmla="*/ 50850 h 196900"/>
                  <a:gd name="connsiteX4" fmla="*/ 584200 w 660400"/>
                  <a:gd name="connsiteY4" fmla="*/ 104825 h 196900"/>
                  <a:gd name="connsiteX5" fmla="*/ 660400 w 660400"/>
                  <a:gd name="connsiteY5" fmla="*/ 196900 h 196900"/>
                  <a:gd name="connsiteX0" fmla="*/ 0 w 660400"/>
                  <a:gd name="connsiteY0" fmla="*/ 177850 h 196900"/>
                  <a:gd name="connsiteX1" fmla="*/ 165100 w 660400"/>
                  <a:gd name="connsiteY1" fmla="*/ 44500 h 196900"/>
                  <a:gd name="connsiteX2" fmla="*/ 333375 w 660400"/>
                  <a:gd name="connsiteY2" fmla="*/ 50 h 196900"/>
                  <a:gd name="connsiteX3" fmla="*/ 485775 w 660400"/>
                  <a:gd name="connsiteY3" fmla="*/ 50850 h 196900"/>
                  <a:gd name="connsiteX4" fmla="*/ 584200 w 660400"/>
                  <a:gd name="connsiteY4" fmla="*/ 104825 h 196900"/>
                  <a:gd name="connsiteX5" fmla="*/ 660400 w 660400"/>
                  <a:gd name="connsiteY5" fmla="*/ 196900 h 196900"/>
                  <a:gd name="connsiteX0" fmla="*/ 0 w 660400"/>
                  <a:gd name="connsiteY0" fmla="*/ 177850 h 196900"/>
                  <a:gd name="connsiteX1" fmla="*/ 165100 w 660400"/>
                  <a:gd name="connsiteY1" fmla="*/ 44500 h 196900"/>
                  <a:gd name="connsiteX2" fmla="*/ 333375 w 660400"/>
                  <a:gd name="connsiteY2" fmla="*/ 50 h 196900"/>
                  <a:gd name="connsiteX3" fmla="*/ 485775 w 660400"/>
                  <a:gd name="connsiteY3" fmla="*/ 50850 h 196900"/>
                  <a:gd name="connsiteX4" fmla="*/ 565150 w 660400"/>
                  <a:gd name="connsiteY4" fmla="*/ 130225 h 196900"/>
                  <a:gd name="connsiteX5" fmla="*/ 660400 w 660400"/>
                  <a:gd name="connsiteY5" fmla="*/ 196900 h 196900"/>
                  <a:gd name="connsiteX0" fmla="*/ 0 w 603250"/>
                  <a:gd name="connsiteY0" fmla="*/ 177850 h 190550"/>
                  <a:gd name="connsiteX1" fmla="*/ 165100 w 603250"/>
                  <a:gd name="connsiteY1" fmla="*/ 44500 h 190550"/>
                  <a:gd name="connsiteX2" fmla="*/ 333375 w 603250"/>
                  <a:gd name="connsiteY2" fmla="*/ 50 h 190550"/>
                  <a:gd name="connsiteX3" fmla="*/ 485775 w 603250"/>
                  <a:gd name="connsiteY3" fmla="*/ 50850 h 190550"/>
                  <a:gd name="connsiteX4" fmla="*/ 565150 w 603250"/>
                  <a:gd name="connsiteY4" fmla="*/ 130225 h 190550"/>
                  <a:gd name="connsiteX5" fmla="*/ 603250 w 603250"/>
                  <a:gd name="connsiteY5" fmla="*/ 190550 h 190550"/>
                  <a:gd name="connsiteX0" fmla="*/ 0 w 605713"/>
                  <a:gd name="connsiteY0" fmla="*/ 177850 h 194202"/>
                  <a:gd name="connsiteX1" fmla="*/ 165100 w 605713"/>
                  <a:gd name="connsiteY1" fmla="*/ 44500 h 194202"/>
                  <a:gd name="connsiteX2" fmla="*/ 333375 w 605713"/>
                  <a:gd name="connsiteY2" fmla="*/ 50 h 194202"/>
                  <a:gd name="connsiteX3" fmla="*/ 485775 w 605713"/>
                  <a:gd name="connsiteY3" fmla="*/ 50850 h 194202"/>
                  <a:gd name="connsiteX4" fmla="*/ 565150 w 605713"/>
                  <a:gd name="connsiteY4" fmla="*/ 130225 h 194202"/>
                  <a:gd name="connsiteX5" fmla="*/ 603250 w 605713"/>
                  <a:gd name="connsiteY5" fmla="*/ 190550 h 194202"/>
                  <a:gd name="connsiteX6" fmla="*/ 601903 w 605713"/>
                  <a:gd name="connsiteY6" fmla="*/ 187373 h 194202"/>
                  <a:gd name="connsiteX0" fmla="*/ 0 w 627306"/>
                  <a:gd name="connsiteY0" fmla="*/ 177850 h 192974"/>
                  <a:gd name="connsiteX1" fmla="*/ 165100 w 627306"/>
                  <a:gd name="connsiteY1" fmla="*/ 44500 h 192974"/>
                  <a:gd name="connsiteX2" fmla="*/ 333375 w 627306"/>
                  <a:gd name="connsiteY2" fmla="*/ 50 h 192974"/>
                  <a:gd name="connsiteX3" fmla="*/ 485775 w 627306"/>
                  <a:gd name="connsiteY3" fmla="*/ 50850 h 192974"/>
                  <a:gd name="connsiteX4" fmla="*/ 565150 w 627306"/>
                  <a:gd name="connsiteY4" fmla="*/ 130225 h 192974"/>
                  <a:gd name="connsiteX5" fmla="*/ 603250 w 627306"/>
                  <a:gd name="connsiteY5" fmla="*/ 190550 h 192974"/>
                  <a:gd name="connsiteX6" fmla="*/ 627303 w 627306"/>
                  <a:gd name="connsiteY6" fmla="*/ 177848 h 192974"/>
                  <a:gd name="connsiteX0" fmla="*/ 0 w 627306"/>
                  <a:gd name="connsiteY0" fmla="*/ 177850 h 192974"/>
                  <a:gd name="connsiteX1" fmla="*/ 165100 w 627306"/>
                  <a:gd name="connsiteY1" fmla="*/ 44500 h 192974"/>
                  <a:gd name="connsiteX2" fmla="*/ 333375 w 627306"/>
                  <a:gd name="connsiteY2" fmla="*/ 50 h 192974"/>
                  <a:gd name="connsiteX3" fmla="*/ 485775 w 627306"/>
                  <a:gd name="connsiteY3" fmla="*/ 50850 h 192974"/>
                  <a:gd name="connsiteX4" fmla="*/ 565150 w 627306"/>
                  <a:gd name="connsiteY4" fmla="*/ 130225 h 192974"/>
                  <a:gd name="connsiteX5" fmla="*/ 603250 w 627306"/>
                  <a:gd name="connsiteY5" fmla="*/ 190550 h 192974"/>
                  <a:gd name="connsiteX6" fmla="*/ 627303 w 627306"/>
                  <a:gd name="connsiteY6" fmla="*/ 177848 h 192974"/>
                  <a:gd name="connsiteX0" fmla="*/ 0 w 633652"/>
                  <a:gd name="connsiteY0" fmla="*/ 177850 h 192974"/>
                  <a:gd name="connsiteX1" fmla="*/ 165100 w 633652"/>
                  <a:gd name="connsiteY1" fmla="*/ 44500 h 192974"/>
                  <a:gd name="connsiteX2" fmla="*/ 333375 w 633652"/>
                  <a:gd name="connsiteY2" fmla="*/ 50 h 192974"/>
                  <a:gd name="connsiteX3" fmla="*/ 485775 w 633652"/>
                  <a:gd name="connsiteY3" fmla="*/ 50850 h 192974"/>
                  <a:gd name="connsiteX4" fmla="*/ 565150 w 633652"/>
                  <a:gd name="connsiteY4" fmla="*/ 130225 h 192974"/>
                  <a:gd name="connsiteX5" fmla="*/ 603250 w 633652"/>
                  <a:gd name="connsiteY5" fmla="*/ 190550 h 192974"/>
                  <a:gd name="connsiteX6" fmla="*/ 627303 w 633652"/>
                  <a:gd name="connsiteY6" fmla="*/ 177848 h 192974"/>
                  <a:gd name="connsiteX7" fmla="*/ 633652 w 633652"/>
                  <a:gd name="connsiteY7" fmla="*/ 177848 h 192974"/>
                  <a:gd name="connsiteX0" fmla="*/ 0 w 627605"/>
                  <a:gd name="connsiteY0" fmla="*/ 177850 h 192974"/>
                  <a:gd name="connsiteX1" fmla="*/ 165100 w 627605"/>
                  <a:gd name="connsiteY1" fmla="*/ 44500 h 192974"/>
                  <a:gd name="connsiteX2" fmla="*/ 333375 w 627605"/>
                  <a:gd name="connsiteY2" fmla="*/ 50 h 192974"/>
                  <a:gd name="connsiteX3" fmla="*/ 485775 w 627605"/>
                  <a:gd name="connsiteY3" fmla="*/ 50850 h 192974"/>
                  <a:gd name="connsiteX4" fmla="*/ 565150 w 627605"/>
                  <a:gd name="connsiteY4" fmla="*/ 130225 h 192974"/>
                  <a:gd name="connsiteX5" fmla="*/ 603250 w 627605"/>
                  <a:gd name="connsiteY5" fmla="*/ 190550 h 192974"/>
                  <a:gd name="connsiteX6" fmla="*/ 627303 w 627605"/>
                  <a:gd name="connsiteY6" fmla="*/ 177848 h 192974"/>
                  <a:gd name="connsiteX7" fmla="*/ 573327 w 627605"/>
                  <a:gd name="connsiteY7" fmla="*/ 133398 h 192974"/>
                  <a:gd name="connsiteX0" fmla="*/ 0 w 627605"/>
                  <a:gd name="connsiteY0" fmla="*/ 177850 h 192974"/>
                  <a:gd name="connsiteX1" fmla="*/ 165100 w 627605"/>
                  <a:gd name="connsiteY1" fmla="*/ 44500 h 192974"/>
                  <a:gd name="connsiteX2" fmla="*/ 333375 w 627605"/>
                  <a:gd name="connsiteY2" fmla="*/ 50 h 192974"/>
                  <a:gd name="connsiteX3" fmla="*/ 485775 w 627605"/>
                  <a:gd name="connsiteY3" fmla="*/ 50850 h 192974"/>
                  <a:gd name="connsiteX4" fmla="*/ 565150 w 627605"/>
                  <a:gd name="connsiteY4" fmla="*/ 130225 h 192974"/>
                  <a:gd name="connsiteX5" fmla="*/ 603250 w 627605"/>
                  <a:gd name="connsiteY5" fmla="*/ 190550 h 192974"/>
                  <a:gd name="connsiteX6" fmla="*/ 627303 w 627605"/>
                  <a:gd name="connsiteY6" fmla="*/ 177848 h 192974"/>
                  <a:gd name="connsiteX7" fmla="*/ 573327 w 627605"/>
                  <a:gd name="connsiteY7" fmla="*/ 133398 h 192974"/>
                  <a:gd name="connsiteX8" fmla="*/ 570153 w 627605"/>
                  <a:gd name="connsiteY8" fmla="*/ 130223 h 192974"/>
                  <a:gd name="connsiteX0" fmla="*/ 0 w 627605"/>
                  <a:gd name="connsiteY0" fmla="*/ 177850 h 192974"/>
                  <a:gd name="connsiteX1" fmla="*/ 165100 w 627605"/>
                  <a:gd name="connsiteY1" fmla="*/ 44500 h 192974"/>
                  <a:gd name="connsiteX2" fmla="*/ 333375 w 627605"/>
                  <a:gd name="connsiteY2" fmla="*/ 50 h 192974"/>
                  <a:gd name="connsiteX3" fmla="*/ 485775 w 627605"/>
                  <a:gd name="connsiteY3" fmla="*/ 50850 h 192974"/>
                  <a:gd name="connsiteX4" fmla="*/ 565150 w 627605"/>
                  <a:gd name="connsiteY4" fmla="*/ 130225 h 192974"/>
                  <a:gd name="connsiteX5" fmla="*/ 603250 w 627605"/>
                  <a:gd name="connsiteY5" fmla="*/ 190550 h 192974"/>
                  <a:gd name="connsiteX6" fmla="*/ 627303 w 627605"/>
                  <a:gd name="connsiteY6" fmla="*/ 177848 h 192974"/>
                  <a:gd name="connsiteX7" fmla="*/ 573327 w 627605"/>
                  <a:gd name="connsiteY7" fmla="*/ 133398 h 192974"/>
                  <a:gd name="connsiteX8" fmla="*/ 557453 w 627605"/>
                  <a:gd name="connsiteY8" fmla="*/ 107998 h 19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7605" h="192974">
                    <a:moveTo>
                      <a:pt x="0" y="177850"/>
                    </a:moveTo>
                    <a:cubicBezTo>
                      <a:pt x="54769" y="125991"/>
                      <a:pt x="109538" y="74133"/>
                      <a:pt x="165100" y="44500"/>
                    </a:cubicBezTo>
                    <a:cubicBezTo>
                      <a:pt x="220663" y="14867"/>
                      <a:pt x="279929" y="-1008"/>
                      <a:pt x="333375" y="50"/>
                    </a:cubicBezTo>
                    <a:cubicBezTo>
                      <a:pt x="386821" y="1108"/>
                      <a:pt x="447146" y="29154"/>
                      <a:pt x="485775" y="50850"/>
                    </a:cubicBezTo>
                    <a:cubicBezTo>
                      <a:pt x="524404" y="72546"/>
                      <a:pt x="545571" y="106942"/>
                      <a:pt x="565150" y="130225"/>
                    </a:cubicBezTo>
                    <a:cubicBezTo>
                      <a:pt x="584729" y="153508"/>
                      <a:pt x="579966" y="158006"/>
                      <a:pt x="603250" y="190550"/>
                    </a:cubicBezTo>
                    <a:cubicBezTo>
                      <a:pt x="609375" y="200075"/>
                      <a:pt x="627584" y="178510"/>
                      <a:pt x="627303" y="177848"/>
                    </a:cubicBezTo>
                    <a:cubicBezTo>
                      <a:pt x="632370" y="175731"/>
                      <a:pt x="572004" y="133398"/>
                      <a:pt x="573327" y="133398"/>
                    </a:cubicBezTo>
                    <a:cubicBezTo>
                      <a:pt x="563802" y="125461"/>
                      <a:pt x="558114" y="108659"/>
                      <a:pt x="557453" y="10799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Triangle isocèle 20"/>
              <p:cNvSpPr>
                <a:spLocks noChangeAspect="1"/>
              </p:cNvSpPr>
              <p:nvPr/>
            </p:nvSpPr>
            <p:spPr>
              <a:xfrm>
                <a:off x="2144639" y="3101760"/>
                <a:ext cx="49828" cy="32881"/>
              </a:xfrm>
              <a:prstGeom prst="triangle">
                <a:avLst/>
              </a:prstGeom>
              <a:solidFill>
                <a:srgbClr val="0086A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777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902" y="0"/>
            <a:ext cx="4517596" cy="638876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3819D27-8E66-4EA5-BD77-1BBA68A4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Any questions?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980E2E-4BE1-4F96-93CE-7A51D63E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30939"/>
            <a:ext cx="7615839" cy="5123987"/>
          </a:xfrm>
        </p:spPr>
        <p:txBody>
          <a:bodyPr>
            <a:normAutofit/>
          </a:bodyPr>
          <a:lstStyle/>
          <a:p>
            <a:pPr algn="ctr"/>
            <a:r>
              <a:rPr lang="fr-FR" sz="4400" dirty="0" err="1"/>
              <a:t>It's</a:t>
            </a:r>
            <a:r>
              <a:rPr lang="fr-FR" sz="4400" dirty="0"/>
              <a:t> up to </a:t>
            </a:r>
            <a:r>
              <a:rPr lang="fr-FR" sz="4400" dirty="0" err="1"/>
              <a:t>you</a:t>
            </a:r>
            <a:r>
              <a:rPr lang="fr-FR" sz="4400" dirty="0" smtClean="0"/>
              <a:t>...</a:t>
            </a:r>
          </a:p>
          <a:p>
            <a:pPr algn="ctr"/>
            <a:endParaRPr lang="fr-FR" sz="4400" dirty="0" smtClean="0"/>
          </a:p>
          <a:p>
            <a:pPr algn="ctr"/>
            <a:r>
              <a:rPr lang="fr-FR" sz="4400" dirty="0" smtClean="0"/>
              <a:t>... </a:t>
            </a:r>
            <a:r>
              <a:rPr lang="fr-FR" sz="4400" dirty="0"/>
              <a:t>a </a:t>
            </a:r>
            <a:r>
              <a:rPr lang="fr-FR" sz="4400" dirty="0" err="1"/>
              <a:t>recruiter</a:t>
            </a:r>
            <a:r>
              <a:rPr lang="fr-FR" sz="4400" dirty="0"/>
              <a:t> </a:t>
            </a:r>
            <a:r>
              <a:rPr lang="fr-FR" sz="4400" dirty="0" err="1"/>
              <a:t>is</a:t>
            </a:r>
            <a:r>
              <a:rPr lang="fr-FR" sz="4400" dirty="0"/>
              <a:t> </a:t>
            </a:r>
            <a:r>
              <a:rPr lang="fr-FR" sz="4400" dirty="0" err="1"/>
              <a:t>waiting</a:t>
            </a:r>
            <a:r>
              <a:rPr lang="fr-FR" sz="4400" dirty="0"/>
              <a:t> for </a:t>
            </a:r>
            <a:r>
              <a:rPr lang="fr-FR" sz="4400" dirty="0" err="1"/>
              <a:t>you</a:t>
            </a:r>
            <a:r>
              <a:rPr lang="fr-FR" sz="4400" dirty="0"/>
              <a:t> at the </a:t>
            </a:r>
            <a:r>
              <a:rPr lang="fr-FR" sz="4400" dirty="0" err="1"/>
              <a:t>academy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5717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706090"/>
          </a:xfrm>
        </p:spPr>
        <p:txBody>
          <a:bodyPr>
            <a:normAutofit/>
          </a:bodyPr>
          <a:lstStyle/>
          <a:p>
            <a:r>
              <a:rPr lang="fr-FR"/>
              <a:t>Context and objectives of the game</a:t>
            </a:r>
          </a:p>
        </p:txBody>
      </p:sp>
      <p:sp>
        <p:nvSpPr>
          <p:cNvPr id="26" name="Espace réservé du contenu 3"/>
          <p:cNvSpPr txBox="1">
            <a:spLocks/>
          </p:cNvSpPr>
          <p:nvPr/>
        </p:nvSpPr>
        <p:spPr>
          <a:xfrm>
            <a:off x="331125" y="1272443"/>
            <a:ext cx="7920880" cy="885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000" b="0" i="0" kern="1200">
                <a:solidFill>
                  <a:srgbClr val="133542"/>
                </a:solidFill>
                <a:latin typeface="D-DI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just">
              <a:buFontTx/>
              <a:buChar char="-"/>
            </a:pPr>
            <a:r>
              <a:rPr lang="fr-FR" sz="2400" dirty="0" err="1">
                <a:cs typeface="Arial"/>
              </a:rPr>
              <a:t>Lack</a:t>
            </a:r>
            <a:r>
              <a:rPr lang="fr-FR" sz="2400" dirty="0">
                <a:cs typeface="Arial"/>
              </a:rPr>
              <a:t> of </a:t>
            </a:r>
            <a:r>
              <a:rPr lang="en-US" sz="2400" dirty="0">
                <a:cs typeface="Arial"/>
              </a:rPr>
              <a:t>knowledge about the </a:t>
            </a:r>
            <a:r>
              <a:rPr lang="fr-FR" sz="2400" dirty="0">
                <a:cs typeface="Arial"/>
              </a:rPr>
              <a:t> HNS </a:t>
            </a:r>
            <a:r>
              <a:rPr lang="fr-FR" sz="2400" dirty="0">
                <a:cs typeface="Calibri"/>
              </a:rPr>
              <a:t>(</a:t>
            </a:r>
            <a:r>
              <a:rPr lang="fr-FR" sz="2400" dirty="0" err="1"/>
              <a:t>Hazardous</a:t>
            </a:r>
            <a:r>
              <a:rPr lang="fr-FR" sz="2400" dirty="0"/>
              <a:t> and </a:t>
            </a:r>
            <a:r>
              <a:rPr lang="fr-FR" sz="2400" dirty="0" err="1"/>
              <a:t>Noxious</a:t>
            </a:r>
            <a:r>
              <a:rPr lang="fr-FR" sz="2400" dirty="0"/>
              <a:t> Substances</a:t>
            </a:r>
            <a:r>
              <a:rPr lang="fr-FR" sz="2400" dirty="0">
                <a:cs typeface="Arial"/>
              </a:rPr>
              <a:t>) </a:t>
            </a:r>
            <a:r>
              <a:rPr lang="fr-FR" sz="2400" dirty="0" err="1">
                <a:cs typeface="Arial"/>
              </a:rPr>
              <a:t>behaviour</a:t>
            </a:r>
            <a:r>
              <a:rPr lang="fr-FR" sz="2400" dirty="0">
                <a:cs typeface="Arial"/>
              </a:rPr>
              <a:t>: 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9E8217BF-8665-6DA6-8B04-43598EEE6E59}"/>
              </a:ext>
            </a:extLst>
          </p:cNvPr>
          <p:cNvSpPr>
            <a:spLocks noGrp="1"/>
          </p:cNvSpPr>
          <p:nvPr/>
        </p:nvSpPr>
        <p:spPr>
          <a:xfrm>
            <a:off x="2130424" y="3754863"/>
            <a:ext cx="6481151" cy="11257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000" b="0" i="0" kern="1200">
                <a:solidFill>
                  <a:srgbClr val="133542"/>
                </a:solidFill>
                <a:latin typeface="D-DI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D-DIN"/>
              </a:rPr>
              <a:t>Proof of concept of a crisis management game for maritime HNS pollution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CC9CA49-CE4F-0040-EA20-44C89B2B6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78" y="3707930"/>
            <a:ext cx="1046232" cy="8552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73484" y="2173430"/>
            <a:ext cx="753809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algn="just">
              <a:buNone/>
            </a:pPr>
            <a:r>
              <a:rPr lang="fr-FR" sz="2200">
                <a:cs typeface="Arial"/>
                <a:sym typeface="Wingdings" panose="05000000000000000000" pitchFamily="2" charset="2"/>
              </a:rPr>
              <a:t> </a:t>
            </a:r>
            <a:r>
              <a:rPr lang="fr-FR" sz="2200">
                <a:cs typeface="Arial"/>
              </a:rPr>
              <a:t>need to raise awareness of crisis actors to better </a:t>
            </a:r>
            <a:r>
              <a:rPr lang="fr-FR" sz="2200" b="1" err="1">
                <a:solidFill>
                  <a:schemeClr val="tx2"/>
                </a:solidFill>
                <a:cs typeface="Calibri"/>
              </a:rPr>
              <a:t>prepare</a:t>
            </a:r>
            <a:r>
              <a:rPr lang="fr-FR" sz="2200" b="1">
                <a:solidFill>
                  <a:schemeClr val="tx2"/>
                </a:solidFill>
                <a:cs typeface="Calibri"/>
              </a:rPr>
              <a:t> </a:t>
            </a:r>
            <a:r>
              <a:rPr lang="fr-FR" sz="2200" b="1" err="1">
                <a:solidFill>
                  <a:schemeClr val="tx2"/>
                </a:solidFill>
                <a:cs typeface="Calibri"/>
              </a:rPr>
              <a:t>them</a:t>
            </a:r>
            <a:r>
              <a:rPr lang="fr-FR" sz="2200" b="1">
                <a:solidFill>
                  <a:schemeClr val="tx2"/>
                </a:solidFill>
                <a:cs typeface="Calibri"/>
              </a:rPr>
              <a:t> for the management of marine pollution by HNS</a:t>
            </a:r>
          </a:p>
        </p:txBody>
      </p:sp>
    </p:spTree>
    <p:extLst>
      <p:ext uri="{BB962C8B-B14F-4D97-AF65-F5344CB8AC3E}">
        <p14:creationId xmlns:p14="http://schemas.microsoft.com/office/powerpoint/2010/main" val="180714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015CFE-B10E-489A-99C2-6A78A4B3B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527" y="1124500"/>
            <a:ext cx="8229600" cy="523220"/>
          </a:xfrm>
          <a:noFill/>
        </p:spPr>
        <p:txBody>
          <a:bodyPr wrap="square" rtlCol="0">
            <a:spAutoFit/>
          </a:bodyPr>
          <a:lstStyle/>
          <a:p>
            <a:r>
              <a:rPr lang="fr-FR" sz="2800" i="1" dirty="0">
                <a:solidFill>
                  <a:srgbClr val="F07E38"/>
                </a:solidFill>
                <a:ea typeface="+mn-ea"/>
                <a:cs typeface="+mn-cs"/>
              </a:rPr>
              <a:t>« </a:t>
            </a:r>
            <a:r>
              <a:rPr lang="fr-FR" sz="2800" i="1" dirty="0" err="1">
                <a:solidFill>
                  <a:srgbClr val="F07E38"/>
                </a:solidFill>
                <a:ea typeface="+mn-ea"/>
                <a:cs typeface="+mn-cs"/>
              </a:rPr>
              <a:t>Discovery</a:t>
            </a:r>
            <a:r>
              <a:rPr lang="fr-FR" sz="2800" i="1" dirty="0">
                <a:solidFill>
                  <a:srgbClr val="F07E38"/>
                </a:solidFill>
                <a:ea typeface="+mn-ea"/>
                <a:cs typeface="+mn-cs"/>
              </a:rPr>
              <a:t> » </a:t>
            </a:r>
            <a:r>
              <a:rPr lang="fr-FR" sz="2800" i="1" dirty="0" err="1">
                <a:solidFill>
                  <a:srgbClr val="F07E38"/>
                </a:solidFill>
                <a:ea typeface="+mn-ea"/>
                <a:cs typeface="+mn-cs"/>
              </a:rPr>
              <a:t>game</a:t>
            </a:r>
            <a:endParaRPr lang="en-GB" sz="2800" i="1" dirty="0">
              <a:solidFill>
                <a:srgbClr val="F07E38"/>
              </a:solidFill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91C7BD2-8216-4B7C-A437-62014BAC2BF7}"/>
              </a:ext>
            </a:extLst>
          </p:cNvPr>
          <p:cNvSpPr txBox="1"/>
          <p:nvPr/>
        </p:nvSpPr>
        <p:spPr>
          <a:xfrm>
            <a:off x="639081" y="3775863"/>
            <a:ext cx="2689625" cy="707886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dirty="0">
                <a:ea typeface="+mn-lt"/>
                <a:cs typeface="+mn-lt"/>
              </a:rPr>
              <a:t>"mise en bouche", </a:t>
            </a:r>
            <a:r>
              <a:rPr lang="fr-FR" sz="2000" dirty="0" err="1" smtClean="0">
                <a:ea typeface="+mn-lt"/>
                <a:cs typeface="+mn-lt"/>
              </a:rPr>
              <a:t>awareness</a:t>
            </a:r>
            <a:r>
              <a:rPr lang="fr-FR" sz="2000" dirty="0" smtClean="0">
                <a:ea typeface="+mn-lt"/>
                <a:cs typeface="+mn-lt"/>
              </a:rPr>
              <a:t>, </a:t>
            </a:r>
            <a:r>
              <a:rPr lang="fr-FR" sz="2000" dirty="0" err="1" smtClean="0">
                <a:ea typeface="+mn-lt"/>
                <a:cs typeface="+mn-lt"/>
              </a:rPr>
              <a:t>preparation</a:t>
            </a:r>
            <a:endParaRPr lang="fr-FR" sz="2000" dirty="0">
              <a:cs typeface="Calibri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877293" y="1862523"/>
            <a:ext cx="3063980" cy="1254937"/>
            <a:chOff x="1785" y="1596826"/>
            <a:chExt cx="2175867" cy="902719"/>
          </a:xfrm>
        </p:grpSpPr>
        <p:sp>
          <p:nvSpPr>
            <p:cNvPr id="14" name="Chevron 13"/>
            <p:cNvSpPr/>
            <p:nvPr/>
          </p:nvSpPr>
          <p:spPr>
            <a:xfrm>
              <a:off x="1785" y="1596826"/>
              <a:ext cx="2175867" cy="870346"/>
            </a:xfrm>
            <a:prstGeom prst="chevron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Chevron 4"/>
            <p:cNvSpPr txBox="1"/>
            <p:nvPr/>
          </p:nvSpPr>
          <p:spPr>
            <a:xfrm>
              <a:off x="342021" y="1629199"/>
              <a:ext cx="1305521" cy="870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400" kern="1200"/>
                <a:t>Serious </a:t>
              </a:r>
              <a:r>
                <a:rPr lang="fr-FR" sz="2400" kern="1200" err="1"/>
                <a:t>game</a:t>
              </a:r>
              <a:r>
                <a:rPr lang="fr-FR" sz="2400" kern="1200"/>
                <a:t> NIOVELIUS</a:t>
              </a: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2835574" y="1862523"/>
            <a:ext cx="3063980" cy="1254936"/>
            <a:chOff x="1960066" y="1596826"/>
            <a:chExt cx="2175867" cy="902718"/>
          </a:xfrm>
        </p:grpSpPr>
        <p:sp>
          <p:nvSpPr>
            <p:cNvPr id="12" name="Chevron 11"/>
            <p:cNvSpPr/>
            <p:nvPr/>
          </p:nvSpPr>
          <p:spPr>
            <a:xfrm>
              <a:off x="1960066" y="1596826"/>
              <a:ext cx="2175867" cy="870346"/>
            </a:xfrm>
            <a:prstGeom prst="chevron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Chevron 6"/>
            <p:cNvSpPr txBox="1"/>
            <p:nvPr/>
          </p:nvSpPr>
          <p:spPr>
            <a:xfrm>
              <a:off x="2310261" y="1629198"/>
              <a:ext cx="1305521" cy="870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400" kern="1200" err="1"/>
                <a:t>Theoretical</a:t>
              </a:r>
              <a:r>
                <a:rPr lang="fr-FR" sz="2400" kern="1200"/>
                <a:t> courses</a:t>
              </a:r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4793854" y="1862523"/>
            <a:ext cx="3063980" cy="1209933"/>
            <a:chOff x="3918346" y="1596826"/>
            <a:chExt cx="2175867" cy="870346"/>
          </a:xfrm>
        </p:grpSpPr>
        <p:sp>
          <p:nvSpPr>
            <p:cNvPr id="10" name="Chevron 9"/>
            <p:cNvSpPr/>
            <p:nvPr/>
          </p:nvSpPr>
          <p:spPr>
            <a:xfrm>
              <a:off x="3918346" y="1596826"/>
              <a:ext cx="2175867" cy="870346"/>
            </a:xfrm>
            <a:prstGeom prst="chevron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Chevron 8"/>
            <p:cNvSpPr txBox="1"/>
            <p:nvPr/>
          </p:nvSpPr>
          <p:spPr>
            <a:xfrm>
              <a:off x="4448456" y="1596826"/>
              <a:ext cx="1210583" cy="870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26670" rIns="26670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400" kern="1200" err="1"/>
                <a:t>Crisis</a:t>
              </a:r>
              <a:r>
                <a:rPr lang="fr-FR" sz="2400" kern="1200"/>
                <a:t> </a:t>
              </a:r>
              <a:r>
                <a:rPr lang="fr-FR" sz="2400" kern="1200" err="1"/>
                <a:t>exercise</a:t>
              </a:r>
              <a:endParaRPr lang="fr-FR" sz="2400" kern="1200"/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CCC9CA49-CE4F-0040-EA20-44C89B2B6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309" y="4854583"/>
            <a:ext cx="1046232" cy="855285"/>
          </a:xfrm>
          <a:prstGeom prst="rect">
            <a:avLst/>
          </a:prstGeom>
        </p:spPr>
      </p:pic>
      <p:sp>
        <p:nvSpPr>
          <p:cNvPr id="17" name="Titre 1"/>
          <p:cNvSpPr txBox="1">
            <a:spLocks/>
          </p:cNvSpPr>
          <p:nvPr/>
        </p:nvSpPr>
        <p:spPr>
          <a:xfrm>
            <a:off x="457200" y="274638"/>
            <a:ext cx="86868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33542"/>
                </a:solidFill>
                <a:latin typeface="D-DIN" pitchFamily="34" charset="0"/>
                <a:ea typeface="+mj-ea"/>
                <a:cs typeface="+mj-cs"/>
              </a:defRPr>
            </a:lvl1pPr>
          </a:lstStyle>
          <a:p>
            <a:r>
              <a:rPr lang="fr-FR"/>
              <a:t>Context and objectives of the game</a:t>
            </a:r>
          </a:p>
        </p:txBody>
      </p:sp>
      <p:sp>
        <p:nvSpPr>
          <p:cNvPr id="18" name="Espace réservé du contenu 3"/>
          <p:cNvSpPr txBox="1">
            <a:spLocks/>
          </p:cNvSpPr>
          <p:nvPr/>
        </p:nvSpPr>
        <p:spPr>
          <a:xfrm>
            <a:off x="2835574" y="4485616"/>
            <a:ext cx="6064938" cy="1837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000" b="0" i="0" kern="1200">
                <a:solidFill>
                  <a:srgbClr val="133542"/>
                </a:solidFill>
                <a:latin typeface="D-DI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 algn="just">
              <a:buFontTx/>
              <a:buChar char="-"/>
            </a:pPr>
            <a:r>
              <a:rPr lang="fr-FR" dirty="0" err="1" smtClean="0">
                <a:solidFill>
                  <a:schemeClr val="tx2"/>
                </a:solidFill>
                <a:cs typeface="Calibri"/>
              </a:rPr>
              <a:t>crisis</a:t>
            </a:r>
            <a:r>
              <a:rPr lang="fr-FR" dirty="0" smtClean="0">
                <a:solidFill>
                  <a:schemeClr val="tx2"/>
                </a:solidFill>
                <a:cs typeface="Calibri"/>
              </a:rPr>
              <a:t> management phases </a:t>
            </a:r>
          </a:p>
          <a:p>
            <a:pPr marL="742950" lvl="2" indent="-342900" algn="just">
              <a:buFontTx/>
              <a:buChar char="-"/>
            </a:pPr>
            <a:r>
              <a:rPr lang="fr-FR" dirty="0" err="1" smtClean="0">
                <a:solidFill>
                  <a:schemeClr val="tx2"/>
                </a:solidFill>
                <a:cs typeface="Calibri"/>
              </a:rPr>
              <a:t>understanding</a:t>
            </a:r>
            <a:r>
              <a:rPr lang="fr-FR" dirty="0" smtClean="0">
                <a:solidFill>
                  <a:schemeClr val="tx2"/>
                </a:solidFill>
                <a:cs typeface="Calibri"/>
              </a:rPr>
              <a:t> the issues related to </a:t>
            </a:r>
            <a:r>
              <a:rPr lang="fr-FR" dirty="0" err="1" smtClean="0">
                <a:solidFill>
                  <a:schemeClr val="tx2"/>
                </a:solidFill>
                <a:cs typeface="Calibri"/>
              </a:rPr>
              <a:t>pollutants</a:t>
            </a:r>
            <a:r>
              <a:rPr lang="fr-FR" dirty="0" smtClean="0">
                <a:solidFill>
                  <a:schemeClr val="tx2"/>
                </a:solidFill>
                <a:cs typeface="Calibri"/>
              </a:rPr>
              <a:t> </a:t>
            </a:r>
            <a:r>
              <a:rPr lang="fr-FR" dirty="0" err="1" smtClean="0">
                <a:solidFill>
                  <a:schemeClr val="tx2"/>
                </a:solidFill>
                <a:cs typeface="Calibri"/>
              </a:rPr>
              <a:t>discharged</a:t>
            </a:r>
            <a:r>
              <a:rPr lang="fr-FR" dirty="0" smtClean="0">
                <a:solidFill>
                  <a:schemeClr val="tx2"/>
                </a:solidFill>
                <a:cs typeface="Calibri"/>
              </a:rPr>
              <a:t> into the </a:t>
            </a:r>
            <a:r>
              <a:rPr lang="fr-FR" dirty="0" err="1" smtClean="0">
                <a:solidFill>
                  <a:schemeClr val="tx2"/>
                </a:solidFill>
                <a:cs typeface="Calibri"/>
              </a:rPr>
              <a:t>seawater</a:t>
            </a:r>
            <a:endParaRPr lang="fr-FR" dirty="0" smtClean="0">
              <a:solidFill>
                <a:schemeClr val="tx2"/>
              </a:solidFill>
              <a:cs typeface="Calibri"/>
            </a:endParaRPr>
          </a:p>
          <a:p>
            <a:pPr marL="742950" lvl="2" indent="-342900" algn="just">
              <a:buFontTx/>
              <a:buChar char="-"/>
            </a:pPr>
            <a:r>
              <a:rPr lang="fr-FR" dirty="0" smtClean="0">
                <a:solidFill>
                  <a:schemeClr val="tx2"/>
                </a:solidFill>
                <a:cs typeface="Calibri"/>
              </a:rPr>
              <a:t>collaborative </a:t>
            </a:r>
            <a:r>
              <a:rPr lang="fr-FR" dirty="0" err="1" smtClean="0">
                <a:solidFill>
                  <a:schemeClr val="tx2"/>
                </a:solidFill>
                <a:cs typeface="Calibri"/>
              </a:rPr>
              <a:t>work</a:t>
            </a:r>
            <a:r>
              <a:rPr lang="fr-FR" dirty="0" smtClean="0">
                <a:solidFill>
                  <a:schemeClr val="tx2"/>
                </a:solidFill>
                <a:cs typeface="Calibri"/>
              </a:rPr>
              <a:t> </a:t>
            </a:r>
            <a:r>
              <a:rPr lang="fr-FR" dirty="0" err="1" smtClean="0">
                <a:solidFill>
                  <a:schemeClr val="tx2"/>
                </a:solidFill>
                <a:cs typeface="Calibri"/>
              </a:rPr>
              <a:t>involving</a:t>
            </a:r>
            <a:r>
              <a:rPr lang="fr-FR" dirty="0" smtClean="0">
                <a:solidFill>
                  <a:schemeClr val="tx2"/>
                </a:solidFill>
                <a:cs typeface="Calibri"/>
              </a:rPr>
              <a:t> </a:t>
            </a:r>
            <a:r>
              <a:rPr lang="fr-FR" dirty="0" err="1" smtClean="0">
                <a:solidFill>
                  <a:schemeClr val="tx2"/>
                </a:solidFill>
                <a:cs typeface="Calibri"/>
              </a:rPr>
              <a:t>reflection</a:t>
            </a:r>
            <a:r>
              <a:rPr lang="fr-FR" dirty="0" smtClean="0">
                <a:solidFill>
                  <a:schemeClr val="tx2"/>
                </a:solidFill>
                <a:cs typeface="Calibri"/>
              </a:rPr>
              <a:t> </a:t>
            </a:r>
            <a:endParaRPr lang="fr-FR" sz="1100" dirty="0" smtClean="0">
              <a:solidFill>
                <a:schemeClr val="tx2"/>
              </a:solidFill>
              <a:cs typeface="Calibri"/>
            </a:endParaRP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95EF6BC3-B7C5-4F7B-B25E-543EFE1DBE42}"/>
              </a:ext>
            </a:extLst>
          </p:cNvPr>
          <p:cNvSpPr txBox="1">
            <a:spLocks/>
          </p:cNvSpPr>
          <p:nvPr/>
        </p:nvSpPr>
        <p:spPr>
          <a:xfrm>
            <a:off x="3340151" y="3083799"/>
            <a:ext cx="1706499" cy="66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000" b="0" i="0" kern="1200">
                <a:solidFill>
                  <a:srgbClr val="133542"/>
                </a:solidFill>
                <a:latin typeface="D-DI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smtClean="0"/>
              <a:t>Remebering by echoing</a:t>
            </a:r>
            <a:endParaRPr lang="en-GB" sz="180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95EF6BC3-B7C5-4F7B-B25E-543EFE1DBE42}"/>
              </a:ext>
            </a:extLst>
          </p:cNvPr>
          <p:cNvSpPr txBox="1">
            <a:spLocks/>
          </p:cNvSpPr>
          <p:nvPr/>
        </p:nvSpPr>
        <p:spPr>
          <a:xfrm>
            <a:off x="1031855" y="3103372"/>
            <a:ext cx="2021608" cy="663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000" b="0" i="0" kern="1200">
                <a:solidFill>
                  <a:srgbClr val="133542"/>
                </a:solidFill>
                <a:latin typeface="D-DI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 err="1" smtClean="0"/>
              <a:t>Discovering</a:t>
            </a:r>
            <a:r>
              <a:rPr lang="fr-FR" sz="1800" dirty="0" smtClean="0"/>
              <a:t>, </a:t>
            </a:r>
            <a:r>
              <a:rPr lang="fr-FR" sz="1800" dirty="0" err="1" smtClean="0"/>
              <a:t>learning</a:t>
            </a:r>
            <a:endParaRPr lang="en-GB" sz="1800" dirty="0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95EF6BC3-B7C5-4F7B-B25E-543EFE1DBE42}"/>
              </a:ext>
            </a:extLst>
          </p:cNvPr>
          <p:cNvSpPr txBox="1">
            <a:spLocks/>
          </p:cNvSpPr>
          <p:nvPr/>
        </p:nvSpPr>
        <p:spPr>
          <a:xfrm>
            <a:off x="5368785" y="3074866"/>
            <a:ext cx="1584465" cy="663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2000" b="0" i="0" kern="1200">
                <a:solidFill>
                  <a:srgbClr val="133542"/>
                </a:solidFill>
                <a:latin typeface="D-DI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err="1" smtClean="0"/>
              <a:t>Reinvesting</a:t>
            </a:r>
            <a:r>
              <a:rPr lang="fr-FR" sz="1800" dirty="0" smtClean="0"/>
              <a:t> </a:t>
            </a:r>
            <a:r>
              <a:rPr lang="fr-FR" sz="1800" dirty="0" err="1" smtClean="0"/>
              <a:t>knowledge</a:t>
            </a:r>
            <a:r>
              <a:rPr lang="fr-FR" sz="1800" dirty="0" smtClean="0"/>
              <a:t> in action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18164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188919" cy="70609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Main </a:t>
            </a:r>
            <a:r>
              <a:rPr lang="fr-FR" dirty="0" err="1"/>
              <a:t>features</a:t>
            </a:r>
            <a:r>
              <a:rPr lang="fr-FR" dirty="0"/>
              <a:t> of the </a:t>
            </a:r>
            <a:r>
              <a:rPr lang="fr-FR" dirty="0" err="1"/>
              <a:t>game</a:t>
            </a:r>
            <a:endParaRPr lang="fr-FR" dirty="0"/>
          </a:p>
        </p:txBody>
      </p:sp>
      <p:grpSp>
        <p:nvGrpSpPr>
          <p:cNvPr id="5" name="Groupe 4"/>
          <p:cNvGrpSpPr>
            <a:grpSpLocks noChangeAspect="1"/>
          </p:cNvGrpSpPr>
          <p:nvPr/>
        </p:nvGrpSpPr>
        <p:grpSpPr>
          <a:xfrm>
            <a:off x="2484615" y="208208"/>
            <a:ext cx="6072351" cy="5856221"/>
            <a:chOff x="2772275" y="1348152"/>
            <a:chExt cx="5060283" cy="4880184"/>
          </a:xfrm>
        </p:grpSpPr>
        <p:grpSp>
          <p:nvGrpSpPr>
            <p:cNvPr id="6" name="Groupe 5"/>
            <p:cNvGrpSpPr/>
            <p:nvPr/>
          </p:nvGrpSpPr>
          <p:grpSpPr>
            <a:xfrm>
              <a:off x="4612138" y="3282697"/>
              <a:ext cx="1380559" cy="1380559"/>
              <a:chOff x="2861714" y="1937353"/>
              <a:chExt cx="1380559" cy="1380559"/>
            </a:xfrm>
          </p:grpSpPr>
          <p:sp>
            <p:nvSpPr>
              <p:cNvPr id="35" name="Ellipse 34"/>
              <p:cNvSpPr/>
              <p:nvPr/>
            </p:nvSpPr>
            <p:spPr>
              <a:xfrm>
                <a:off x="2861714" y="1937353"/>
                <a:ext cx="1380559" cy="1380559"/>
              </a:xfrm>
              <a:prstGeom prst="ellipse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Ellipse 4"/>
              <p:cNvSpPr txBox="1"/>
              <p:nvPr/>
            </p:nvSpPr>
            <p:spPr>
              <a:xfrm>
                <a:off x="3063891" y="2139531"/>
                <a:ext cx="976203" cy="976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3020" tIns="33020" rIns="33020" bIns="33020" numCol="1" spcCol="1270" anchor="ctr" anchorCtr="0">
                <a:noAutofit/>
              </a:bodyPr>
              <a:lstStyle/>
              <a:p>
                <a:pPr lvl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fr-FR" sz="2600" kern="1200"/>
              </a:p>
            </p:txBody>
          </p:sp>
        </p:grpSp>
        <p:grpSp>
          <p:nvGrpSpPr>
            <p:cNvPr id="7" name="Groupe 6"/>
            <p:cNvGrpSpPr/>
            <p:nvPr/>
          </p:nvGrpSpPr>
          <p:grpSpPr>
            <a:xfrm>
              <a:off x="5067722" y="2867208"/>
              <a:ext cx="469390" cy="293612"/>
              <a:chOff x="3317298" y="1521864"/>
              <a:chExt cx="469390" cy="293612"/>
            </a:xfrm>
          </p:grpSpPr>
          <p:sp>
            <p:nvSpPr>
              <p:cNvPr id="33" name="Flèche droite 32"/>
              <p:cNvSpPr/>
              <p:nvPr/>
            </p:nvSpPr>
            <p:spPr>
              <a:xfrm rot="16200000">
                <a:off x="3405187" y="1433975"/>
                <a:ext cx="293612" cy="469390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Flèche droite 6"/>
              <p:cNvSpPr txBox="1"/>
              <p:nvPr/>
            </p:nvSpPr>
            <p:spPr>
              <a:xfrm rot="16200000">
                <a:off x="3449229" y="1571895"/>
                <a:ext cx="205528" cy="28163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fr-FR" sz="2000" kern="1200"/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>
              <a:off x="4612137" y="1348152"/>
              <a:ext cx="1380559" cy="1380559"/>
              <a:chOff x="2861713" y="2808"/>
              <a:chExt cx="1380559" cy="1380559"/>
            </a:xfrm>
          </p:grpSpPr>
          <p:sp>
            <p:nvSpPr>
              <p:cNvPr id="31" name="Ellipse 30"/>
              <p:cNvSpPr/>
              <p:nvPr/>
            </p:nvSpPr>
            <p:spPr>
              <a:xfrm>
                <a:off x="2861713" y="2808"/>
                <a:ext cx="1380559" cy="1380559"/>
              </a:xfrm>
              <a:prstGeom prst="ellipse">
                <a:avLst/>
              </a:prstGeom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2" name="Ellipse 8"/>
              <p:cNvSpPr txBox="1"/>
              <p:nvPr/>
            </p:nvSpPr>
            <p:spPr>
              <a:xfrm>
                <a:off x="3063891" y="204986"/>
                <a:ext cx="976203" cy="976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4930" tIns="74930" rIns="74930" bIns="74930" numCol="1" spcCol="1270" anchor="ctr" anchorCtr="0">
                <a:noAutofit/>
              </a:bodyPr>
              <a:lstStyle/>
              <a:p>
                <a:pPr lvl="0" algn="ctr" defTabSz="2622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fr-FR" sz="5900" kern="1200"/>
              </a:p>
            </p:txBody>
          </p:sp>
        </p:grpSp>
        <p:grpSp>
          <p:nvGrpSpPr>
            <p:cNvPr id="9" name="Groupe 8"/>
            <p:cNvGrpSpPr/>
            <p:nvPr/>
          </p:nvGrpSpPr>
          <p:grpSpPr>
            <a:xfrm>
              <a:off x="6067639" y="3441946"/>
              <a:ext cx="293612" cy="469390"/>
              <a:chOff x="4317215" y="2096602"/>
              <a:chExt cx="293612" cy="469390"/>
            </a:xfrm>
          </p:grpSpPr>
          <p:sp>
            <p:nvSpPr>
              <p:cNvPr id="29" name="Flèche droite 28"/>
              <p:cNvSpPr/>
              <p:nvPr/>
            </p:nvSpPr>
            <p:spPr>
              <a:xfrm rot="20520000">
                <a:off x="4317215" y="2096602"/>
                <a:ext cx="293612" cy="469390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0" name="Flèche droite 10"/>
              <p:cNvSpPr txBox="1"/>
              <p:nvPr/>
            </p:nvSpPr>
            <p:spPr>
              <a:xfrm rot="20520000">
                <a:off x="4319371" y="2204090"/>
                <a:ext cx="205528" cy="28163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fr-FR" sz="2000" kern="1200"/>
              </a:p>
            </p:txBody>
          </p:sp>
        </p:grpSp>
        <p:grpSp>
          <p:nvGrpSpPr>
            <p:cNvPr id="10" name="Groupe 9"/>
            <p:cNvGrpSpPr/>
            <p:nvPr/>
          </p:nvGrpSpPr>
          <p:grpSpPr>
            <a:xfrm>
              <a:off x="6451999" y="2684890"/>
              <a:ext cx="1380559" cy="1380559"/>
              <a:chOff x="4701575" y="1339546"/>
              <a:chExt cx="1380559" cy="1380559"/>
            </a:xfrm>
          </p:grpSpPr>
          <p:sp>
            <p:nvSpPr>
              <p:cNvPr id="27" name="Ellipse 26"/>
              <p:cNvSpPr/>
              <p:nvPr/>
            </p:nvSpPr>
            <p:spPr>
              <a:xfrm>
                <a:off x="4701575" y="1339546"/>
                <a:ext cx="1380559" cy="1380559"/>
              </a:xfrm>
              <a:prstGeom prst="ellipse">
                <a:avLst/>
              </a:prstGeom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Ellipse 12"/>
              <p:cNvSpPr txBox="1"/>
              <p:nvPr/>
            </p:nvSpPr>
            <p:spPr>
              <a:xfrm>
                <a:off x="4903753" y="1541724"/>
                <a:ext cx="976203" cy="976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3020" tIns="33020" rIns="33020" bIns="33020" numCol="1" spcCol="1270" anchor="ctr" anchorCtr="0">
                <a:noAutofit/>
              </a:bodyPr>
              <a:lstStyle/>
              <a:p>
                <a:pPr lvl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fr-FR" sz="2600" kern="1200"/>
              </a:p>
            </p:txBody>
          </p:sp>
        </p:grpSp>
        <p:grpSp>
          <p:nvGrpSpPr>
            <p:cNvPr id="11" name="Groupe 10"/>
            <p:cNvGrpSpPr/>
            <p:nvPr/>
          </p:nvGrpSpPr>
          <p:grpSpPr>
            <a:xfrm>
              <a:off x="5631386" y="4601988"/>
              <a:ext cx="469390" cy="293612"/>
              <a:chOff x="3880962" y="3256644"/>
              <a:chExt cx="469390" cy="293612"/>
            </a:xfrm>
          </p:grpSpPr>
          <p:sp>
            <p:nvSpPr>
              <p:cNvPr id="25" name="Flèche droite 24"/>
              <p:cNvSpPr/>
              <p:nvPr/>
            </p:nvSpPr>
            <p:spPr>
              <a:xfrm rot="3240000">
                <a:off x="3968851" y="3168755"/>
                <a:ext cx="293612" cy="469390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Flèche droite 14"/>
              <p:cNvSpPr txBox="1"/>
              <p:nvPr/>
            </p:nvSpPr>
            <p:spPr>
              <a:xfrm rot="3240000">
                <a:off x="3987006" y="3227002"/>
                <a:ext cx="205528" cy="28163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fr-FR" sz="2000" kern="1200"/>
              </a:p>
            </p:txBody>
          </p:sp>
        </p:grpSp>
        <p:grpSp>
          <p:nvGrpSpPr>
            <p:cNvPr id="12" name="Groupe 11"/>
            <p:cNvGrpSpPr/>
            <p:nvPr/>
          </p:nvGrpSpPr>
          <p:grpSpPr>
            <a:xfrm>
              <a:off x="5749234" y="4847777"/>
              <a:ext cx="1380559" cy="1380559"/>
              <a:chOff x="3998810" y="3502433"/>
              <a:chExt cx="1380559" cy="1380559"/>
            </a:xfrm>
          </p:grpSpPr>
          <p:sp>
            <p:nvSpPr>
              <p:cNvPr id="23" name="Ellipse 22"/>
              <p:cNvSpPr/>
              <p:nvPr/>
            </p:nvSpPr>
            <p:spPr>
              <a:xfrm>
                <a:off x="3998810" y="3502433"/>
                <a:ext cx="1380559" cy="1380559"/>
              </a:xfrm>
              <a:prstGeom prst="ellipse">
                <a:avLst/>
              </a:prstGeom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Ellipse 16"/>
              <p:cNvSpPr txBox="1"/>
              <p:nvPr/>
            </p:nvSpPr>
            <p:spPr>
              <a:xfrm>
                <a:off x="4200988" y="3704611"/>
                <a:ext cx="976203" cy="976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3020" tIns="33020" rIns="33020" bIns="33020" numCol="1" spcCol="1270" anchor="ctr" anchorCtr="0">
                <a:noAutofit/>
              </a:bodyPr>
              <a:lstStyle/>
              <a:p>
                <a:pPr lvl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fr-FR" sz="2600" kern="1200"/>
              </a:p>
            </p:txBody>
          </p:sp>
        </p:grpSp>
        <p:grpSp>
          <p:nvGrpSpPr>
            <p:cNvPr id="13" name="Groupe 12"/>
            <p:cNvGrpSpPr/>
            <p:nvPr/>
          </p:nvGrpSpPr>
          <p:grpSpPr>
            <a:xfrm>
              <a:off x="4504058" y="4601988"/>
              <a:ext cx="469390" cy="293612"/>
              <a:chOff x="2753634" y="3256644"/>
              <a:chExt cx="469390" cy="293612"/>
            </a:xfrm>
          </p:grpSpPr>
          <p:sp>
            <p:nvSpPr>
              <p:cNvPr id="21" name="Flèche droite 20"/>
              <p:cNvSpPr/>
              <p:nvPr/>
            </p:nvSpPr>
            <p:spPr>
              <a:xfrm rot="7560000">
                <a:off x="2841523" y="3168755"/>
                <a:ext cx="293612" cy="469390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Flèche droite 18"/>
              <p:cNvSpPr txBox="1"/>
              <p:nvPr/>
            </p:nvSpPr>
            <p:spPr>
              <a:xfrm rot="18360000">
                <a:off x="2911452" y="3227002"/>
                <a:ext cx="205528" cy="28163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fr-FR" sz="2000" kern="1200"/>
              </a:p>
            </p:txBody>
          </p:sp>
        </p:grpSp>
        <p:sp>
          <p:nvSpPr>
            <p:cNvPr id="14" name="Ellipse 13"/>
            <p:cNvSpPr/>
            <p:nvPr/>
          </p:nvSpPr>
          <p:spPr>
            <a:xfrm>
              <a:off x="3475040" y="4847777"/>
              <a:ext cx="1380559" cy="13805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5" name="Groupe 14"/>
            <p:cNvGrpSpPr/>
            <p:nvPr/>
          </p:nvGrpSpPr>
          <p:grpSpPr>
            <a:xfrm>
              <a:off x="4243583" y="3441946"/>
              <a:ext cx="293612" cy="469390"/>
              <a:chOff x="2493159" y="2096602"/>
              <a:chExt cx="293612" cy="469390"/>
            </a:xfrm>
          </p:grpSpPr>
          <p:sp>
            <p:nvSpPr>
              <p:cNvPr id="19" name="Flèche droite 18"/>
              <p:cNvSpPr/>
              <p:nvPr/>
            </p:nvSpPr>
            <p:spPr>
              <a:xfrm rot="11880000">
                <a:off x="2493159" y="2096602"/>
                <a:ext cx="293612" cy="469390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Flèche droite 22"/>
              <p:cNvSpPr txBox="1"/>
              <p:nvPr/>
            </p:nvSpPr>
            <p:spPr>
              <a:xfrm rot="22680000">
                <a:off x="2579087" y="2204090"/>
                <a:ext cx="205528" cy="28163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fr-FR" sz="2000" kern="1200"/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2772275" y="2684890"/>
              <a:ext cx="1380559" cy="1380559"/>
              <a:chOff x="1021851" y="1339546"/>
              <a:chExt cx="1380559" cy="1380559"/>
            </a:xfrm>
          </p:grpSpPr>
          <p:sp>
            <p:nvSpPr>
              <p:cNvPr id="17" name="Ellipse 16"/>
              <p:cNvSpPr/>
              <p:nvPr/>
            </p:nvSpPr>
            <p:spPr>
              <a:xfrm>
                <a:off x="1021851" y="1339546"/>
                <a:ext cx="1380559" cy="1380559"/>
              </a:xfrm>
              <a:prstGeom prst="ellipse">
                <a:avLst/>
              </a:prstGeom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Ellipse 24"/>
              <p:cNvSpPr txBox="1"/>
              <p:nvPr/>
            </p:nvSpPr>
            <p:spPr>
              <a:xfrm>
                <a:off x="1224029" y="1541724"/>
                <a:ext cx="976203" cy="976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3020" tIns="33020" rIns="33020" bIns="33020" numCol="1" spcCol="1270" anchor="ctr" anchorCtr="0">
                <a:noAutofit/>
              </a:bodyPr>
              <a:lstStyle/>
              <a:p>
                <a:pPr lvl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fr-FR" sz="2600" kern="1200"/>
              </a:p>
            </p:txBody>
          </p:sp>
        </p:grpSp>
      </p:grpSp>
      <p:sp>
        <p:nvSpPr>
          <p:cNvPr id="37" name="Rectangle 36"/>
          <p:cNvSpPr/>
          <p:nvPr/>
        </p:nvSpPr>
        <p:spPr>
          <a:xfrm>
            <a:off x="4781575" y="1169912"/>
            <a:ext cx="15347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>
                <a:solidFill>
                  <a:srgbClr val="133542"/>
                </a:solidFill>
                <a:latin typeface="+mj-lt"/>
              </a:rPr>
              <a:t>Fictional universe</a:t>
            </a:r>
            <a:endParaRPr lang="en-GB" sz="2000">
              <a:solidFill>
                <a:srgbClr val="133542"/>
              </a:solidFill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137237" y="1956576"/>
            <a:ext cx="12961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>
                <a:solidFill>
                  <a:schemeClr val="tx2">
                    <a:lumMod val="75000"/>
                  </a:schemeClr>
                </a:solidFill>
                <a:latin typeface="+mj-lt"/>
                <a:sym typeface="Symbol" panose="05050102010706020507" pitchFamily="18" charset="2"/>
              </a:rPr>
              <a:t>Team of 4 players </a:t>
            </a:r>
            <a:endParaRPr lang="fr-FR" sz="2000">
              <a:solidFill>
                <a:schemeClr val="tx2">
                  <a:lumMod val="7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995736" y="4732699"/>
            <a:ext cx="17791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>
                <a:solidFill>
                  <a:schemeClr val="tx2"/>
                </a:solidFill>
                <a:latin typeface="+mj-lt"/>
                <a:cs typeface="Calibri"/>
              </a:rPr>
              <a:t>1 facilitator</a:t>
            </a:r>
          </a:p>
          <a:p>
            <a:pPr algn="ctr"/>
            <a:r>
              <a:rPr lang="fr-FR" sz="1600">
                <a:solidFill>
                  <a:schemeClr val="tx2"/>
                </a:solidFill>
                <a:latin typeface="+mj-lt"/>
                <a:cs typeface="Calibri"/>
              </a:rPr>
              <a:t>for briefing/debriefing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30977" y="2451016"/>
            <a:ext cx="17069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>
                <a:solidFill>
                  <a:schemeClr val="tx2">
                    <a:lumMod val="75000"/>
                  </a:schemeClr>
                </a:solidFill>
                <a:latin typeface="+mj-lt"/>
              </a:rPr>
              <a:t>Total playing time: 3 h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511388" y="4886587"/>
            <a:ext cx="12734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>
                <a:solidFill>
                  <a:schemeClr val="tx2">
                    <a:lumMod val="75000"/>
                  </a:schemeClr>
                </a:solidFill>
                <a:latin typeface="+mj-lt"/>
              </a:rPr>
              <a:t>Hybrid format </a:t>
            </a:r>
            <a:endParaRPr lang="fr-FR" sz="140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188" y="1941410"/>
            <a:ext cx="429959" cy="411731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6792203" y="3499910"/>
            <a:ext cx="20782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>
                <a:solidFill>
                  <a:schemeClr val="tx2"/>
                </a:solidFill>
                <a:cs typeface="Calibri"/>
              </a:rPr>
              <a:t>Several teams can </a:t>
            </a:r>
            <a:r>
              <a:rPr lang="fr-FR" err="1">
                <a:solidFill>
                  <a:schemeClr val="tx2"/>
                </a:solidFill>
                <a:cs typeface="Calibri"/>
              </a:rPr>
              <a:t>play</a:t>
            </a:r>
            <a:r>
              <a:rPr lang="fr-FR">
                <a:solidFill>
                  <a:schemeClr val="tx2"/>
                </a:solidFill>
                <a:cs typeface="Calibri"/>
              </a:rPr>
              <a:t> </a:t>
            </a:r>
            <a:r>
              <a:rPr lang="fr-FR" err="1">
                <a:solidFill>
                  <a:schemeClr val="tx2"/>
                </a:solidFill>
                <a:cs typeface="Calibri"/>
              </a:rPr>
              <a:t>simultaneously</a:t>
            </a:r>
            <a:endParaRPr lang="fr-FR">
              <a:solidFill>
                <a:schemeClr val="tx2"/>
              </a:solidFill>
              <a:cs typeface="Calibri"/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3026">
            <a:off x="4975867" y="358689"/>
            <a:ext cx="723913" cy="891467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3417">
            <a:off x="5466780" y="396228"/>
            <a:ext cx="671294" cy="883461"/>
          </a:xfrm>
          <a:prstGeom prst="rect">
            <a:avLst/>
          </a:prstGeom>
        </p:spPr>
      </p:pic>
      <p:sp>
        <p:nvSpPr>
          <p:cNvPr id="63" name="Arc plein 62"/>
          <p:cNvSpPr/>
          <p:nvPr/>
        </p:nvSpPr>
        <p:spPr>
          <a:xfrm rot="5400000">
            <a:off x="-115900" y="1478357"/>
            <a:ext cx="2334789" cy="2335148"/>
          </a:xfrm>
          <a:prstGeom prst="blockArc">
            <a:avLst>
              <a:gd name="adj1" fmla="val 13500000"/>
              <a:gd name="adj2" fmla="val 18900000"/>
              <a:gd name="adj3" fmla="val 496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4" name="Arc plein 63"/>
          <p:cNvSpPr/>
          <p:nvPr/>
        </p:nvSpPr>
        <p:spPr>
          <a:xfrm rot="16200000">
            <a:off x="2287077" y="1478357"/>
            <a:ext cx="2334789" cy="2335148"/>
          </a:xfrm>
          <a:prstGeom prst="blockArc">
            <a:avLst>
              <a:gd name="adj1" fmla="val 13500000"/>
              <a:gd name="adj2" fmla="val 18900000"/>
              <a:gd name="adj3" fmla="val 496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65" name="Groupe 64"/>
          <p:cNvGrpSpPr/>
          <p:nvPr/>
        </p:nvGrpSpPr>
        <p:grpSpPr>
          <a:xfrm>
            <a:off x="557384" y="1832972"/>
            <a:ext cx="739798" cy="739815"/>
            <a:chOff x="673463" y="1702587"/>
            <a:chExt cx="739798" cy="739815"/>
          </a:xfrm>
        </p:grpSpPr>
        <p:sp>
          <p:nvSpPr>
            <p:cNvPr id="74" name="Ellipse 73"/>
            <p:cNvSpPr/>
            <p:nvPr/>
          </p:nvSpPr>
          <p:spPr>
            <a:xfrm>
              <a:off x="673463" y="1702587"/>
              <a:ext cx="739798" cy="73981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5" name="Ellipse 6"/>
            <p:cNvSpPr txBox="1"/>
            <p:nvPr/>
          </p:nvSpPr>
          <p:spPr>
            <a:xfrm>
              <a:off x="781804" y="1810930"/>
              <a:ext cx="523116" cy="5231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200" kern="1200"/>
            </a:p>
          </p:txBody>
        </p:sp>
      </p:grpSp>
      <p:sp>
        <p:nvSpPr>
          <p:cNvPr id="66" name="Ellipse 65"/>
          <p:cNvSpPr/>
          <p:nvPr/>
        </p:nvSpPr>
        <p:spPr>
          <a:xfrm>
            <a:off x="284534" y="2451491"/>
            <a:ext cx="363394" cy="36324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67" name="Ellipse 66"/>
          <p:cNvSpPr/>
          <p:nvPr/>
        </p:nvSpPr>
        <p:spPr>
          <a:xfrm>
            <a:off x="1357893" y="1978497"/>
            <a:ext cx="211445" cy="211307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grpSp>
        <p:nvGrpSpPr>
          <p:cNvPr id="68" name="Groupe 67"/>
          <p:cNvGrpSpPr/>
          <p:nvPr/>
        </p:nvGrpSpPr>
        <p:grpSpPr>
          <a:xfrm>
            <a:off x="1279316" y="2274840"/>
            <a:ext cx="739798" cy="739815"/>
            <a:chOff x="1395395" y="2144455"/>
            <a:chExt cx="739798" cy="739815"/>
          </a:xfrm>
        </p:grpSpPr>
        <p:sp>
          <p:nvSpPr>
            <p:cNvPr id="72" name="Ellipse 71"/>
            <p:cNvSpPr/>
            <p:nvPr/>
          </p:nvSpPr>
          <p:spPr>
            <a:xfrm>
              <a:off x="1395395" y="2144455"/>
              <a:ext cx="739798" cy="73981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3" name="Ellipse 10"/>
            <p:cNvSpPr txBox="1"/>
            <p:nvPr/>
          </p:nvSpPr>
          <p:spPr>
            <a:xfrm>
              <a:off x="1503736" y="2252798"/>
              <a:ext cx="523116" cy="5231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200" kern="1200"/>
            </a:p>
          </p:txBody>
        </p:sp>
      </p:grpSp>
      <p:grpSp>
        <p:nvGrpSpPr>
          <p:cNvPr id="69" name="Groupe 68"/>
          <p:cNvGrpSpPr/>
          <p:nvPr/>
        </p:nvGrpSpPr>
        <p:grpSpPr>
          <a:xfrm>
            <a:off x="570567" y="2697615"/>
            <a:ext cx="739798" cy="739815"/>
            <a:chOff x="686646" y="2567230"/>
            <a:chExt cx="739798" cy="739815"/>
          </a:xfrm>
        </p:grpSpPr>
        <p:sp>
          <p:nvSpPr>
            <p:cNvPr id="70" name="Ellipse 69"/>
            <p:cNvSpPr/>
            <p:nvPr/>
          </p:nvSpPr>
          <p:spPr>
            <a:xfrm>
              <a:off x="686646" y="2567230"/>
              <a:ext cx="739798" cy="73981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1" name="Ellipse 12"/>
            <p:cNvSpPr txBox="1"/>
            <p:nvPr/>
          </p:nvSpPr>
          <p:spPr>
            <a:xfrm>
              <a:off x="794987" y="2675573"/>
              <a:ext cx="523116" cy="5231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200" kern="1200"/>
            </a:p>
          </p:txBody>
        </p:sp>
      </p:grpSp>
      <p:sp>
        <p:nvSpPr>
          <p:cNvPr id="76" name="ZoneTexte 75"/>
          <p:cNvSpPr txBox="1"/>
          <p:nvPr/>
        </p:nvSpPr>
        <p:spPr>
          <a:xfrm>
            <a:off x="395247" y="1913719"/>
            <a:ext cx="1029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>
                <a:solidFill>
                  <a:srgbClr val="133542"/>
                </a:solidFill>
                <a:latin typeface="D-DIN" pitchFamily="34" charset="0"/>
              </a:rPr>
              <a:t>15 min briefing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1245477" y="2397522"/>
            <a:ext cx="832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>
                <a:solidFill>
                  <a:srgbClr val="133542"/>
                </a:solidFill>
                <a:latin typeface="D-DIN" pitchFamily="34" charset="0"/>
              </a:rPr>
              <a:t>2 hours of play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359342" y="2771250"/>
            <a:ext cx="11441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>
                <a:solidFill>
                  <a:srgbClr val="133542"/>
                </a:solidFill>
                <a:latin typeface="D-DIN" pitchFamily="34" charset="0"/>
              </a:rPr>
              <a:t>45 min </a:t>
            </a:r>
            <a:r>
              <a:rPr lang="fr-FR" sz="1200">
                <a:solidFill>
                  <a:srgbClr val="133542"/>
                </a:solidFill>
                <a:latin typeface="D-DIN" pitchFamily="34" charset="0"/>
              </a:rPr>
              <a:t>debriefing</a:t>
            </a:r>
          </a:p>
        </p:txBody>
      </p:sp>
      <p:sp>
        <p:nvSpPr>
          <p:cNvPr id="79" name="Ellipse 78"/>
          <p:cNvSpPr>
            <a:spLocks noChangeAspect="1"/>
          </p:cNvSpPr>
          <p:nvPr/>
        </p:nvSpPr>
        <p:spPr>
          <a:xfrm>
            <a:off x="1338377" y="3185483"/>
            <a:ext cx="225302" cy="22521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80" name="Arc plein 79"/>
          <p:cNvSpPr/>
          <p:nvPr/>
        </p:nvSpPr>
        <p:spPr>
          <a:xfrm rot="5400000">
            <a:off x="684774" y="4073824"/>
            <a:ext cx="2334789" cy="2335148"/>
          </a:xfrm>
          <a:prstGeom prst="blockArc">
            <a:avLst>
              <a:gd name="adj1" fmla="val 13500000"/>
              <a:gd name="adj2" fmla="val 18900000"/>
              <a:gd name="adj3" fmla="val 496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1" name="Arc plein 80"/>
          <p:cNvSpPr/>
          <p:nvPr/>
        </p:nvSpPr>
        <p:spPr>
          <a:xfrm rot="16200000">
            <a:off x="3087751" y="4073824"/>
            <a:ext cx="2334789" cy="2335148"/>
          </a:xfrm>
          <a:prstGeom prst="blockArc">
            <a:avLst>
              <a:gd name="adj1" fmla="val 13500000"/>
              <a:gd name="adj2" fmla="val 18900000"/>
              <a:gd name="adj3" fmla="val 496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6" name="Ellipse 85"/>
          <p:cNvSpPr/>
          <p:nvPr/>
        </p:nvSpPr>
        <p:spPr>
          <a:xfrm>
            <a:off x="2158567" y="4573964"/>
            <a:ext cx="211445" cy="211307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96" name="Ellipse 95"/>
          <p:cNvSpPr>
            <a:spLocks noChangeAspect="1"/>
          </p:cNvSpPr>
          <p:nvPr/>
        </p:nvSpPr>
        <p:spPr>
          <a:xfrm>
            <a:off x="1731694" y="5307146"/>
            <a:ext cx="225302" cy="22521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02" name="Rectangle 101"/>
          <p:cNvSpPr/>
          <p:nvPr/>
        </p:nvSpPr>
        <p:spPr>
          <a:xfrm rot="21372902">
            <a:off x="3821685" y="2776272"/>
            <a:ext cx="3299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b="1" err="1"/>
              <a:t>Detective</a:t>
            </a:r>
            <a:r>
              <a:rPr lang="fr-FR" sz="1400" b="1"/>
              <a:t> game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703923" y="3565794"/>
            <a:ext cx="16337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b="1">
                <a:solidFill>
                  <a:schemeClr val="bg1"/>
                </a:solidFill>
              </a:rPr>
              <a:t>Half investigation – </a:t>
            </a:r>
            <a:r>
              <a:rPr lang="fr-FR" sz="1200" b="1" err="1">
                <a:solidFill>
                  <a:schemeClr val="bg1"/>
                </a:solidFill>
              </a:rPr>
              <a:t>half</a:t>
            </a:r>
            <a:r>
              <a:rPr lang="fr-FR" sz="1200" b="1">
                <a:solidFill>
                  <a:schemeClr val="bg1"/>
                </a:solidFill>
              </a:rPr>
              <a:t> escape </a:t>
            </a:r>
            <a:r>
              <a:rPr lang="fr-FR" sz="1200" b="1" err="1">
                <a:solidFill>
                  <a:schemeClr val="bg1"/>
                </a:solidFill>
              </a:rPr>
              <a:t>game</a:t>
            </a:r>
            <a:endParaRPr lang="fr-FR" sz="1200" b="1">
              <a:solidFill>
                <a:schemeClr val="bg1"/>
              </a:solidFill>
            </a:endParaRPr>
          </a:p>
        </p:txBody>
      </p:sp>
      <p:pic>
        <p:nvPicPr>
          <p:cNvPr id="107" name="Image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8079" y="2583761"/>
            <a:ext cx="1171136" cy="740923"/>
          </a:xfrm>
          <a:prstGeom prst="rect">
            <a:avLst/>
          </a:prstGeom>
        </p:spPr>
      </p:pic>
      <p:pic>
        <p:nvPicPr>
          <p:cNvPr id="82" name="Image 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037" y="5147584"/>
            <a:ext cx="673666" cy="617700"/>
          </a:xfrm>
          <a:prstGeom prst="rect">
            <a:avLst/>
          </a:prstGeom>
        </p:spPr>
      </p:pic>
      <p:sp>
        <p:nvSpPr>
          <p:cNvPr id="84" name="Ellipse 83"/>
          <p:cNvSpPr>
            <a:spLocks noChangeAspect="1"/>
          </p:cNvSpPr>
          <p:nvPr/>
        </p:nvSpPr>
        <p:spPr>
          <a:xfrm>
            <a:off x="1385934" y="4407758"/>
            <a:ext cx="699341" cy="699341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59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6" y="2743156"/>
            <a:ext cx="3595100" cy="25111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27D9FE6-5C72-4DFB-95EE-121C13F85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7" y="129674"/>
            <a:ext cx="8229600" cy="706090"/>
          </a:xfrm>
        </p:spPr>
        <p:txBody>
          <a:bodyPr/>
          <a:lstStyle/>
          <a:p>
            <a:r>
              <a:rPr lang="fr-FR"/>
              <a:t>Story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BFF199-0D57-4DAF-AB9F-61EF04B31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86" y="953824"/>
            <a:ext cx="7168321" cy="5009063"/>
          </a:xfrm>
        </p:spPr>
        <p:txBody>
          <a:bodyPr>
            <a:normAutofit/>
          </a:bodyPr>
          <a:lstStyle/>
          <a:p>
            <a:r>
              <a:rPr lang="fr-FR" sz="2400" dirty="0"/>
              <a:t>You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immersed</a:t>
            </a:r>
            <a:r>
              <a:rPr lang="fr-FR" sz="2400" dirty="0"/>
              <a:t> </a:t>
            </a:r>
            <a:r>
              <a:rPr lang="fr-FR" sz="2400" dirty="0" err="1"/>
              <a:t>into</a:t>
            </a:r>
            <a:r>
              <a:rPr lang="fr-FR" sz="2400" dirty="0"/>
              <a:t> a </a:t>
            </a:r>
            <a:r>
              <a:rPr lang="fr-FR" sz="2400" b="1" dirty="0" err="1"/>
              <a:t>fictional</a:t>
            </a:r>
            <a:r>
              <a:rPr lang="fr-FR" sz="2400" b="1" dirty="0"/>
              <a:t> world </a:t>
            </a:r>
            <a:r>
              <a:rPr lang="fr-FR" sz="2400" dirty="0"/>
              <a:t>in </a:t>
            </a:r>
            <a:r>
              <a:rPr lang="fr-FR" sz="2400" dirty="0" err="1"/>
              <a:t>which</a:t>
            </a:r>
            <a:r>
              <a:rPr lang="fr-FR" sz="2400" dirty="0"/>
              <a:t> </a:t>
            </a:r>
            <a:r>
              <a:rPr lang="fr-FR" sz="2400" dirty="0" err="1"/>
              <a:t>chemicals</a:t>
            </a:r>
            <a:r>
              <a:rPr lang="fr-FR" sz="2400" dirty="0"/>
              <a:t> are </a:t>
            </a:r>
            <a:r>
              <a:rPr lang="fr-FR" sz="2400" dirty="0" err="1"/>
              <a:t>dangerous</a:t>
            </a:r>
            <a:r>
              <a:rPr lang="fr-FR" sz="2400" dirty="0"/>
              <a:t> </a:t>
            </a:r>
            <a:r>
              <a:rPr lang="fr-FR" sz="2400" dirty="0" err="1"/>
              <a:t>criminals</a:t>
            </a:r>
            <a:r>
              <a:rPr lang="fr-FR" sz="2400" dirty="0"/>
              <a:t>: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8951659-50C4-4215-8D7C-5F8766534711}"/>
              </a:ext>
            </a:extLst>
          </p:cNvPr>
          <p:cNvSpPr txBox="1"/>
          <p:nvPr/>
        </p:nvSpPr>
        <p:spPr>
          <a:xfrm>
            <a:off x="3814421" y="2945982"/>
            <a:ext cx="50529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/>
              <a:t>For </a:t>
            </a:r>
            <a:r>
              <a:rPr lang="fr-FR" sz="2400" dirty="0" err="1"/>
              <a:t>example</a:t>
            </a:r>
            <a:r>
              <a:rPr lang="fr-FR" sz="2400" dirty="0"/>
              <a:t>, the </a:t>
            </a:r>
            <a:r>
              <a:rPr lang="fr-FR" sz="2400" i="1" dirty="0" err="1"/>
              <a:t>Phosphoric</a:t>
            </a:r>
            <a:r>
              <a:rPr lang="fr-FR" sz="2400" i="1" dirty="0"/>
              <a:t> Acid </a:t>
            </a:r>
            <a:r>
              <a:rPr lang="fr-FR" sz="2400" dirty="0"/>
              <a:t>Gang</a:t>
            </a:r>
            <a:r>
              <a:rPr lang="fr-FR" sz="2400" i="1" dirty="0"/>
              <a:t>, </a:t>
            </a:r>
            <a:r>
              <a:rPr lang="fr-FR" sz="2400" dirty="0" err="1"/>
              <a:t>escaped</a:t>
            </a:r>
            <a:r>
              <a:rPr lang="fr-FR" sz="2400" dirty="0"/>
              <a:t> </a:t>
            </a:r>
            <a:r>
              <a:rPr lang="fr-FR" sz="2400" dirty="0" err="1"/>
              <a:t>spectacularly</a:t>
            </a:r>
            <a:r>
              <a:rPr lang="fr-FR" sz="2400" dirty="0"/>
              <a:t> in 2006 and 10,000 </a:t>
            </a:r>
            <a:r>
              <a:rPr lang="fr-FR" sz="2400" dirty="0" err="1"/>
              <a:t>pollu-criminals</a:t>
            </a:r>
            <a:r>
              <a:rPr lang="fr-FR" sz="2400" dirty="0"/>
              <a:t> </a:t>
            </a:r>
            <a:r>
              <a:rPr lang="fr-FR" sz="2400" dirty="0" err="1"/>
              <a:t>savagely</a:t>
            </a:r>
            <a:r>
              <a:rPr lang="fr-FR" sz="2400" dirty="0"/>
              <a:t> </a:t>
            </a:r>
            <a:r>
              <a:rPr lang="fr-FR" sz="2400" dirty="0" err="1"/>
              <a:t>attacked</a:t>
            </a:r>
            <a:r>
              <a:rPr lang="fr-FR" sz="2400" dirty="0"/>
              <a:t> the marine </a:t>
            </a:r>
            <a:r>
              <a:rPr lang="fr-FR" sz="2400" dirty="0" err="1" smtClean="0"/>
              <a:t>resources</a:t>
            </a:r>
            <a:r>
              <a:rPr lang="fr-FR" sz="2400" dirty="0" smtClean="0"/>
              <a:t> and </a:t>
            </a:r>
            <a:r>
              <a:rPr lang="fr-FR" sz="2400" dirty="0" err="1"/>
              <a:t>human</a:t>
            </a:r>
            <a:r>
              <a:rPr lang="fr-FR" sz="2400" dirty="0"/>
              <a:t> </a:t>
            </a:r>
            <a:r>
              <a:rPr lang="fr-FR" sz="2400" dirty="0" smtClean="0"/>
              <a:t>in </a:t>
            </a:r>
            <a:r>
              <a:rPr lang="fr-FR" sz="2400" dirty="0" err="1"/>
              <a:t>their</a:t>
            </a:r>
            <a:r>
              <a:rPr lang="fr-FR" sz="2400" dirty="0"/>
              <a:t> </a:t>
            </a:r>
            <a:r>
              <a:rPr lang="fr-FR" sz="2400" dirty="0" err="1"/>
              <a:t>path</a:t>
            </a:r>
            <a:r>
              <a:rPr lang="fr-FR" sz="2400" dirty="0"/>
              <a:t>.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045" y="2945982"/>
            <a:ext cx="3595100" cy="25111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2" y="3458355"/>
            <a:ext cx="2869443" cy="2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8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3" y="2474107"/>
            <a:ext cx="2264734" cy="27482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27D9FE6-5C72-4DFB-95EE-121C13F85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7" y="129674"/>
            <a:ext cx="8229600" cy="706090"/>
          </a:xfrm>
        </p:spPr>
        <p:txBody>
          <a:bodyPr/>
          <a:lstStyle/>
          <a:p>
            <a:r>
              <a:rPr lang="fr-FR"/>
              <a:t>Story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BFF199-0D57-4DAF-AB9F-61EF04B31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382" y="831556"/>
            <a:ext cx="8719129" cy="5009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400" dirty="0">
                <a:latin typeface="D-DIN"/>
              </a:rPr>
              <a:t>To combat </a:t>
            </a:r>
            <a:r>
              <a:rPr lang="fr-FR" sz="2400" dirty="0" err="1">
                <a:latin typeface="D-DIN"/>
              </a:rPr>
              <a:t>these</a:t>
            </a:r>
            <a:r>
              <a:rPr lang="fr-FR" sz="2400" dirty="0">
                <a:latin typeface="D-DIN"/>
              </a:rPr>
              <a:t> </a:t>
            </a:r>
            <a:r>
              <a:rPr lang="fr-FR" sz="2400" dirty="0" err="1">
                <a:latin typeface="D-DIN"/>
              </a:rPr>
              <a:t>pollu-criminals</a:t>
            </a:r>
            <a:r>
              <a:rPr lang="fr-FR" sz="2400" dirty="0">
                <a:latin typeface="D-DIN"/>
              </a:rPr>
              <a:t>, a </a:t>
            </a:r>
            <a:r>
              <a:rPr lang="fr-FR" sz="2400" b="1" dirty="0" err="1">
                <a:latin typeface="D-DIN"/>
              </a:rPr>
              <a:t>special</a:t>
            </a:r>
            <a:r>
              <a:rPr lang="fr-FR" sz="2400" b="1" dirty="0">
                <a:latin typeface="D-DIN"/>
              </a:rPr>
              <a:t> </a:t>
            </a:r>
            <a:r>
              <a:rPr lang="fr-FR" sz="2400" b="1" dirty="0" err="1">
                <a:latin typeface="D-DIN"/>
              </a:rPr>
              <a:t>academy</a:t>
            </a:r>
            <a:r>
              <a:rPr lang="fr-FR" sz="2400" b="1" dirty="0">
                <a:latin typeface="D-DIN"/>
              </a:rPr>
              <a:t> </a:t>
            </a:r>
            <a:r>
              <a:rPr lang="fr-FR" sz="2400" dirty="0" err="1">
                <a:latin typeface="D-DIN"/>
              </a:rPr>
              <a:t>recruits</a:t>
            </a:r>
            <a:r>
              <a:rPr lang="fr-FR" sz="2400" dirty="0">
                <a:latin typeface="D-DIN"/>
              </a:rPr>
              <a:t> </a:t>
            </a:r>
            <a:r>
              <a:rPr lang="fr-FR" sz="2400" dirty="0" err="1">
                <a:latin typeface="D-DIN"/>
              </a:rPr>
              <a:t>officers</a:t>
            </a:r>
            <a:r>
              <a:rPr lang="fr-FR" sz="2400" dirty="0">
                <a:latin typeface="D-DIN"/>
              </a:rPr>
              <a:t> </a:t>
            </a:r>
            <a:r>
              <a:rPr lang="fr-FR" sz="2400" dirty="0" err="1">
                <a:latin typeface="D-DIN"/>
              </a:rPr>
              <a:t>each</a:t>
            </a:r>
            <a:r>
              <a:rPr lang="fr-FR" sz="2400" dirty="0">
                <a:latin typeface="D-DIN"/>
              </a:rPr>
              <a:t> </a:t>
            </a:r>
            <a:r>
              <a:rPr lang="fr-FR" sz="2400" dirty="0" err="1">
                <a:latin typeface="D-DIN"/>
              </a:rPr>
              <a:t>year</a:t>
            </a:r>
            <a:r>
              <a:rPr lang="fr-FR" sz="2400" dirty="0">
                <a:latin typeface="D-DIN"/>
              </a:rPr>
              <a:t> on the basis of </a:t>
            </a:r>
            <a:r>
              <a:rPr lang="fr-FR" sz="2400" dirty="0" err="1">
                <a:latin typeface="D-DIN"/>
              </a:rPr>
              <a:t>their</a:t>
            </a:r>
            <a:r>
              <a:rPr lang="fr-FR" sz="2400" dirty="0">
                <a:latin typeface="D-DIN"/>
              </a:rPr>
              <a:t> </a:t>
            </a:r>
            <a:r>
              <a:rPr lang="fr-FR" sz="2400" b="1" dirty="0" err="1">
                <a:latin typeface="D-DIN"/>
              </a:rPr>
              <a:t>investigative</a:t>
            </a:r>
            <a:r>
              <a:rPr lang="fr-FR" sz="2400" b="1" dirty="0">
                <a:latin typeface="D-DIN"/>
              </a:rPr>
              <a:t> </a:t>
            </a:r>
            <a:r>
              <a:rPr lang="fr-FR" sz="2400" b="1" dirty="0" err="1">
                <a:latin typeface="D-DIN"/>
              </a:rPr>
              <a:t>skills</a:t>
            </a:r>
            <a:r>
              <a:rPr lang="fr-FR" sz="2400" dirty="0">
                <a:latin typeface="D-DIN"/>
              </a:rPr>
              <a:t>.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48" y="2886295"/>
            <a:ext cx="2264735" cy="27482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41" y="3307588"/>
            <a:ext cx="2172313" cy="263607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59" y="2050630"/>
            <a:ext cx="2913320" cy="4170869"/>
          </a:xfrm>
          <a:prstGeom prst="rect">
            <a:avLst/>
          </a:prstGeom>
        </p:spPr>
      </p:pic>
      <p:sp>
        <p:nvSpPr>
          <p:cNvPr id="10" name="Pentagone 9"/>
          <p:cNvSpPr/>
          <p:nvPr/>
        </p:nvSpPr>
        <p:spPr>
          <a:xfrm>
            <a:off x="5762847" y="4136065"/>
            <a:ext cx="874095" cy="393405"/>
          </a:xfrm>
          <a:prstGeom prst="homePlate">
            <a:avLst/>
          </a:prstGeom>
          <a:gradFill>
            <a:gsLst>
              <a:gs pos="0">
                <a:schemeClr val="accent1">
                  <a:lumMod val="41000"/>
                  <a:lumOff val="59000"/>
                </a:schemeClr>
              </a:gs>
              <a:gs pos="0">
                <a:schemeClr val="bg1"/>
              </a:gs>
              <a:gs pos="54000">
                <a:schemeClr val="accent1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32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D9FE6-5C72-4DFB-95EE-121C13F85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7" y="129674"/>
            <a:ext cx="8229600" cy="706090"/>
          </a:xfrm>
        </p:spPr>
        <p:txBody>
          <a:bodyPr/>
          <a:lstStyle/>
          <a:p>
            <a:r>
              <a:rPr lang="fr-FR" dirty="0"/>
              <a:t>Story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BFF199-0D57-4DAF-AB9F-61EF04B31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382" y="831556"/>
            <a:ext cx="8719129" cy="5009063"/>
          </a:xfrm>
        </p:spPr>
        <p:txBody>
          <a:bodyPr>
            <a:normAutofit/>
          </a:bodyPr>
          <a:lstStyle/>
          <a:p>
            <a:endParaRPr lang="fr-FR" sz="2400" dirty="0"/>
          </a:p>
          <a:p>
            <a:r>
              <a:rPr lang="fr-FR" sz="2400" dirty="0"/>
              <a:t>You have been </a:t>
            </a:r>
            <a:r>
              <a:rPr lang="fr-FR" sz="2400" dirty="0" err="1"/>
              <a:t>spotted</a:t>
            </a:r>
            <a:r>
              <a:rPr lang="fr-FR" sz="2400" dirty="0"/>
              <a:t> by </a:t>
            </a:r>
            <a:r>
              <a:rPr lang="fr-FR" sz="2400" dirty="0" err="1"/>
              <a:t>this</a:t>
            </a:r>
            <a:r>
              <a:rPr lang="fr-FR" sz="2400" dirty="0"/>
              <a:t> </a:t>
            </a:r>
            <a:r>
              <a:rPr lang="fr-FR" sz="2400" dirty="0" err="1"/>
              <a:t>academy</a:t>
            </a:r>
            <a:r>
              <a:rPr lang="fr-FR" sz="2400" dirty="0"/>
              <a:t>!</a:t>
            </a:r>
          </a:p>
          <a:p>
            <a:r>
              <a:rPr lang="fr-FR" sz="2400" dirty="0"/>
              <a:t>But </a:t>
            </a:r>
            <a:r>
              <a:rPr lang="fr-FR" sz="2400" dirty="0" err="1"/>
              <a:t>before</a:t>
            </a:r>
            <a:r>
              <a:rPr lang="fr-FR" sz="2400" dirty="0"/>
              <a:t> </a:t>
            </a:r>
            <a:r>
              <a:rPr lang="fr-FR" sz="2400" dirty="0" err="1"/>
              <a:t>being</a:t>
            </a:r>
            <a:r>
              <a:rPr lang="fr-FR" sz="2400" dirty="0"/>
              <a:t> </a:t>
            </a:r>
            <a:r>
              <a:rPr lang="fr-FR" sz="2400" dirty="0" err="1"/>
              <a:t>recruited</a:t>
            </a:r>
            <a:r>
              <a:rPr lang="fr-FR" sz="2400" dirty="0"/>
              <a:t>, </a:t>
            </a:r>
            <a:r>
              <a:rPr lang="fr-FR" sz="2400" dirty="0" err="1"/>
              <a:t>you</a:t>
            </a:r>
            <a:r>
              <a:rPr lang="fr-FR" sz="2400" dirty="0"/>
              <a:t> must </a:t>
            </a:r>
            <a:r>
              <a:rPr lang="fr-FR" sz="2400" dirty="0" err="1"/>
              <a:t>prove</a:t>
            </a:r>
            <a:r>
              <a:rPr lang="fr-FR" sz="2400" dirty="0"/>
              <a:t> </a:t>
            </a:r>
            <a:r>
              <a:rPr lang="fr-FR" sz="2400" dirty="0" err="1"/>
              <a:t>yourself</a:t>
            </a:r>
            <a:r>
              <a:rPr lang="fr-FR" sz="2400" dirty="0"/>
              <a:t>...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210" y="2470380"/>
            <a:ext cx="1255885" cy="1731414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426" y="3584029"/>
            <a:ext cx="1255885" cy="173141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883" y="3859925"/>
            <a:ext cx="1255885" cy="173141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168" y="2718322"/>
            <a:ext cx="1255885" cy="17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0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819D27-8E66-4EA5-BD77-1BBA68A4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Playing</a:t>
            </a:r>
            <a:r>
              <a:rPr lang="fr-FR"/>
              <a:t> </a:t>
            </a:r>
            <a:r>
              <a:rPr lang="fr-FR" err="1"/>
              <a:t>rules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980E2E-4BE1-4F96-93CE-7A51D63E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You </a:t>
            </a:r>
            <a:r>
              <a:rPr lang="fr-FR" sz="2400" dirty="0" err="1"/>
              <a:t>will</a:t>
            </a:r>
            <a:r>
              <a:rPr lang="fr-FR" sz="2400" dirty="0"/>
              <a:t> not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allowed</a:t>
            </a:r>
            <a:r>
              <a:rPr lang="fr-FR" sz="2400" dirty="0"/>
              <a:t> to </a:t>
            </a:r>
            <a:r>
              <a:rPr lang="fr-FR" sz="2400" dirty="0" err="1"/>
              <a:t>leave</a:t>
            </a:r>
            <a:r>
              <a:rPr lang="fr-FR" sz="2400" dirty="0"/>
              <a:t> the room </a:t>
            </a:r>
            <a:r>
              <a:rPr lang="fr-FR" sz="2400" dirty="0" err="1"/>
              <a:t>before</a:t>
            </a:r>
            <a:r>
              <a:rPr lang="fr-FR" sz="2400" dirty="0"/>
              <a:t> the end of the </a:t>
            </a:r>
            <a:r>
              <a:rPr lang="fr-FR" sz="2400" dirty="0" err="1"/>
              <a:t>game</a:t>
            </a:r>
            <a:r>
              <a:rPr lang="fr-FR" sz="2400" dirty="0"/>
              <a:t>, </a:t>
            </a:r>
            <a:r>
              <a:rPr lang="fr-FR" sz="2400" dirty="0" err="1"/>
              <a:t>nor</a:t>
            </a:r>
            <a:r>
              <a:rPr lang="fr-FR" sz="2400" dirty="0"/>
              <a:t>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allowed</a:t>
            </a:r>
            <a:r>
              <a:rPr lang="fr-FR" sz="2400" dirty="0"/>
              <a:t> to </a:t>
            </a:r>
            <a:r>
              <a:rPr lang="fr-FR" sz="2400" dirty="0" err="1"/>
              <a:t>answer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phones (</a:t>
            </a:r>
            <a:r>
              <a:rPr lang="fr-FR" sz="2400" dirty="0" err="1"/>
              <a:t>unless</a:t>
            </a:r>
            <a:r>
              <a:rPr lang="fr-FR" sz="2400" dirty="0"/>
              <a:t>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a </a:t>
            </a:r>
            <a:r>
              <a:rPr lang="fr-FR" sz="2400" dirty="0" err="1"/>
              <a:t>compelling</a:t>
            </a:r>
            <a:r>
              <a:rPr lang="fr-FR" sz="2400" dirty="0"/>
              <a:t> </a:t>
            </a:r>
            <a:r>
              <a:rPr lang="fr-FR" sz="2400" dirty="0" err="1"/>
              <a:t>reason</a:t>
            </a:r>
            <a:r>
              <a:rPr lang="fr-FR" sz="2400" dirty="0"/>
              <a:t>).</a:t>
            </a:r>
          </a:p>
          <a:p>
            <a:endParaRPr lang="fr-FR" sz="2400" dirty="0"/>
          </a:p>
          <a:p>
            <a:r>
              <a:rPr lang="en-US" sz="2400" dirty="0"/>
              <a:t>Different types of physical materials are available </a:t>
            </a:r>
            <a:r>
              <a:rPr lang="fr-FR" sz="2400" dirty="0"/>
              <a:t>(</a:t>
            </a:r>
            <a:r>
              <a:rPr lang="fr-FR" sz="2400" dirty="0" err="1"/>
              <a:t>envelopes</a:t>
            </a:r>
            <a:r>
              <a:rPr lang="fr-FR" sz="2400" dirty="0"/>
              <a:t>, </a:t>
            </a:r>
            <a:r>
              <a:rPr lang="fr-FR" sz="2400" dirty="0" err="1"/>
              <a:t>erasable</a:t>
            </a:r>
            <a:r>
              <a:rPr lang="fr-FR" sz="2400" dirty="0"/>
              <a:t> markers</a:t>
            </a:r>
            <a:r>
              <a:rPr lang="fr-FR" sz="2400" dirty="0" smtClean="0"/>
              <a:t>, …). </a:t>
            </a:r>
            <a:r>
              <a:rPr lang="fr-FR" sz="2400" dirty="0" err="1"/>
              <a:t>Only</a:t>
            </a:r>
            <a:r>
              <a:rPr lang="fr-FR" sz="2400" dirty="0"/>
              <a:t> the </a:t>
            </a:r>
            <a:r>
              <a:rPr lang="fr-FR" sz="2400" dirty="0" err="1"/>
              <a:t>material</a:t>
            </a:r>
            <a:r>
              <a:rPr lang="fr-FR" sz="2400" dirty="0"/>
              <a:t> </a:t>
            </a:r>
            <a:r>
              <a:rPr lang="fr-FR" sz="2400" dirty="0" err="1"/>
              <a:t>provided</a:t>
            </a:r>
            <a:r>
              <a:rPr lang="fr-FR" sz="2400" dirty="0"/>
              <a:t> can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used</a:t>
            </a:r>
            <a:r>
              <a:rPr lang="fr-FR" sz="2400" dirty="0"/>
              <a:t>.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569101" y="4345084"/>
            <a:ext cx="2900876" cy="2285135"/>
            <a:chOff x="1292751" y="4162096"/>
            <a:chExt cx="2900876" cy="2285135"/>
          </a:xfrm>
        </p:grpSpPr>
        <p:grpSp>
          <p:nvGrpSpPr>
            <p:cNvPr id="8" name="Groupe 7"/>
            <p:cNvGrpSpPr/>
            <p:nvPr/>
          </p:nvGrpSpPr>
          <p:grpSpPr>
            <a:xfrm>
              <a:off x="1292751" y="4162096"/>
              <a:ext cx="2900876" cy="2285135"/>
              <a:chOff x="5276169" y="3824949"/>
              <a:chExt cx="3536776" cy="3095248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5167568">
                <a:off x="5496933" y="3604185"/>
                <a:ext cx="3095248" cy="3536776"/>
              </a:xfrm>
              <a:prstGeom prst="rect">
                <a:avLst/>
              </a:prstGeom>
            </p:spPr>
          </p:pic>
          <p:pic>
            <p:nvPicPr>
              <p:cNvPr id="7" name="Image 6"/>
              <p:cNvPicPr>
                <a:picLocks noChangeAspect="1"/>
              </p:cNvPicPr>
              <p:nvPr/>
            </p:nvPicPr>
            <p:blipFill rotWithShape="1">
              <a:blip r:embed="rId4"/>
              <a:srcRect l="5733" t="882" r="7141"/>
              <a:stretch/>
            </p:blipFill>
            <p:spPr>
              <a:xfrm>
                <a:off x="5688172" y="4580712"/>
                <a:ext cx="2722724" cy="1743210"/>
              </a:xfrm>
              <a:prstGeom prst="rect">
                <a:avLst/>
              </a:prstGeom>
            </p:spPr>
          </p:pic>
        </p:grpSp>
        <p:sp>
          <p:nvSpPr>
            <p:cNvPr id="9" name="Rectangle 8"/>
            <p:cNvSpPr/>
            <p:nvPr/>
          </p:nvSpPr>
          <p:spPr>
            <a:xfrm rot="21480000">
              <a:off x="1782096" y="6086329"/>
              <a:ext cx="1058174" cy="7429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/>
            <p:cNvSpPr txBox="1"/>
            <p:nvPr/>
          </p:nvSpPr>
          <p:spPr>
            <a:xfrm rot="-120000">
              <a:off x="1574800" y="6056620"/>
              <a:ext cx="1358900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" dirty="0" err="1" smtClean="0">
                  <a:solidFill>
                    <a:srgbClr val="133542"/>
                  </a:solidFill>
                  <a:latin typeface="D-DIN" pitchFamily="34" charset="0"/>
                </a:rPr>
                <a:t>Niovelius</a:t>
              </a:r>
              <a:r>
                <a:rPr lang="fr-FR" sz="400" dirty="0" smtClean="0">
                  <a:solidFill>
                    <a:srgbClr val="133542"/>
                  </a:solidFill>
                  <a:latin typeface="D-DIN" pitchFamily="34" charset="0"/>
                </a:rPr>
                <a:t> </a:t>
              </a:r>
              <a:r>
                <a:rPr lang="fr-FR" sz="400" dirty="0" err="1" smtClean="0">
                  <a:solidFill>
                    <a:srgbClr val="133542"/>
                  </a:solidFill>
                  <a:latin typeface="D-DIN" pitchFamily="34" charset="0"/>
                </a:rPr>
                <a:t>game</a:t>
              </a:r>
              <a:endParaRPr lang="fr-FR" sz="400" dirty="0" smtClean="0">
                <a:solidFill>
                  <a:srgbClr val="133542"/>
                </a:solidFill>
                <a:latin typeface="D-DIN" pitchFamily="34" charset="0"/>
              </a:endParaRPr>
            </a:p>
          </p:txBody>
        </p:sp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embed="rId5"/>
            <a:srcRect l="41466" t="41414" r="9487" b="11461"/>
            <a:stretch/>
          </p:blipFill>
          <p:spPr>
            <a:xfrm>
              <a:off x="3552649" y="4683422"/>
              <a:ext cx="311216" cy="330610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5"/>
            <a:srcRect l="41466" t="41414" r="9487" b="11461"/>
            <a:stretch/>
          </p:blipFill>
          <p:spPr>
            <a:xfrm rot="16200000">
              <a:off x="1608229" y="4713985"/>
              <a:ext cx="311216" cy="330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93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819D27-8E66-4EA5-BD77-1BBA68A4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Playing</a:t>
            </a:r>
            <a:r>
              <a:rPr lang="fr-FR"/>
              <a:t> </a:t>
            </a:r>
            <a:r>
              <a:rPr lang="fr-FR" err="1"/>
              <a:t>rules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980E2E-4BE1-4F96-93CE-7A51D63EB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6413"/>
            <a:ext cx="8229600" cy="830542"/>
          </a:xfrm>
        </p:spPr>
        <p:txBody>
          <a:bodyPr>
            <a:normAutofit/>
          </a:bodyPr>
          <a:lstStyle/>
          <a:p>
            <a:r>
              <a:rPr lang="fr-FR" sz="2400" dirty="0"/>
              <a:t>You </a:t>
            </a:r>
            <a:r>
              <a:rPr lang="fr-FR" sz="2400" dirty="0" err="1"/>
              <a:t>also</a:t>
            </a:r>
            <a:r>
              <a:rPr lang="fr-FR" sz="2400" dirty="0"/>
              <a:t> have a computer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smtClean="0"/>
              <a:t>the </a:t>
            </a:r>
            <a:r>
              <a:rPr lang="fr-FR" sz="2400" dirty="0" err="1" smtClean="0"/>
              <a:t>specific</a:t>
            </a:r>
            <a:r>
              <a:rPr lang="fr-FR" sz="2400" dirty="0" smtClean="0"/>
              <a:t> </a:t>
            </a:r>
            <a:r>
              <a:rPr lang="fr-FR" sz="2400" dirty="0" err="1" smtClean="0"/>
              <a:t>Niovelius</a:t>
            </a:r>
            <a:r>
              <a:rPr lang="fr-FR" sz="2400" dirty="0" smtClean="0"/>
              <a:t> </a:t>
            </a:r>
            <a:r>
              <a:rPr lang="fr-FR" sz="2400" dirty="0" err="1" smtClean="0"/>
              <a:t>app</a:t>
            </a:r>
            <a:r>
              <a:rPr lang="fr-FR" sz="2400" dirty="0" smtClean="0"/>
              <a:t>. (no </a:t>
            </a:r>
            <a:r>
              <a:rPr lang="fr-FR" sz="2400" dirty="0"/>
              <a:t>internet </a:t>
            </a:r>
            <a:r>
              <a:rPr lang="fr-FR" sz="2400" dirty="0" err="1"/>
              <a:t>access</a:t>
            </a:r>
            <a:r>
              <a:rPr lang="fr-FR" sz="2400" dirty="0" smtClean="0"/>
              <a:t>).</a:t>
            </a:r>
            <a:endParaRPr lang="fr-FR" sz="2400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664" y="3352096"/>
            <a:ext cx="543597" cy="46805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450446" y="3960528"/>
            <a:ext cx="9476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 </a:t>
            </a:r>
            <a:r>
              <a:rPr lang="en-US" sz="48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r>
              <a:rPr lang="en-US" sz="4800" b="1" dirty="0">
                <a:solidFill>
                  <a:srgbClr val="00B050"/>
                </a:solidFill>
              </a:rPr>
              <a:t> </a:t>
            </a:r>
            <a:endParaRPr lang="fr-FR" sz="4800" dirty="0"/>
          </a:p>
        </p:txBody>
      </p:sp>
      <p:sp>
        <p:nvSpPr>
          <p:cNvPr id="19" name="Rectangle 18"/>
          <p:cNvSpPr/>
          <p:nvPr/>
        </p:nvSpPr>
        <p:spPr>
          <a:xfrm>
            <a:off x="1153534" y="2618569"/>
            <a:ext cx="7371035" cy="274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spcAft>
                <a:spcPts val="3000"/>
              </a:spcAft>
              <a:buFont typeface="Wingdings" pitchFamily="2" charset="2"/>
              <a:buNone/>
            </a:pPr>
            <a:r>
              <a:rPr lang="en-US" sz="2400" dirty="0" smtClean="0">
                <a:solidFill>
                  <a:srgbClr val="133542"/>
                </a:solidFill>
                <a:latin typeface="D-DIN" pitchFamily="34" charset="0"/>
              </a:rPr>
              <a:t>1/ to guide you to know what you have to do;</a:t>
            </a:r>
          </a:p>
          <a:p>
            <a:pPr algn="just">
              <a:spcAft>
                <a:spcPts val="3000"/>
              </a:spcAft>
              <a:buFont typeface="Wingdings" pitchFamily="2" charset="2"/>
              <a:buNone/>
            </a:pPr>
            <a:r>
              <a:rPr lang="en-US" sz="2400" dirty="0" smtClean="0">
                <a:solidFill>
                  <a:srgbClr val="133542"/>
                </a:solidFill>
                <a:latin typeface="D-DIN" pitchFamily="34" charset="0"/>
              </a:rPr>
              <a:t>2/          to </a:t>
            </a:r>
            <a:r>
              <a:rPr lang="en-US" sz="2400" dirty="0">
                <a:solidFill>
                  <a:srgbClr val="133542"/>
                </a:solidFill>
                <a:latin typeface="D-DIN" pitchFamily="34" charset="0"/>
              </a:rPr>
              <a:t>listen to audio </a:t>
            </a:r>
            <a:r>
              <a:rPr lang="en-US" sz="2400" dirty="0" smtClean="0">
                <a:solidFill>
                  <a:srgbClr val="133542"/>
                </a:solidFill>
                <a:latin typeface="D-DIN" pitchFamily="34" charset="0"/>
              </a:rPr>
              <a:t>documents;</a:t>
            </a:r>
          </a:p>
          <a:p>
            <a:pPr algn="just">
              <a:spcAft>
                <a:spcPts val="3000"/>
              </a:spcAft>
              <a:buFont typeface="Wingdings" pitchFamily="2" charset="2"/>
              <a:buNone/>
            </a:pPr>
            <a:r>
              <a:rPr lang="en-US" sz="2400" dirty="0" smtClean="0">
                <a:solidFill>
                  <a:srgbClr val="133542"/>
                </a:solidFill>
                <a:latin typeface="D-DIN" pitchFamily="34" charset="0"/>
              </a:rPr>
              <a:t>3/    to </a:t>
            </a:r>
            <a:r>
              <a:rPr lang="en-US" sz="2400" dirty="0">
                <a:solidFill>
                  <a:srgbClr val="133542"/>
                </a:solidFill>
                <a:latin typeface="D-DIN" pitchFamily="34" charset="0"/>
              </a:rPr>
              <a:t>validate the solutions and codes of the puzzles</a:t>
            </a:r>
            <a:r>
              <a:rPr lang="en-US" sz="2400" dirty="0" smtClean="0">
                <a:solidFill>
                  <a:srgbClr val="133542"/>
                </a:solidFill>
                <a:latin typeface="D-DIN" pitchFamily="34" charset="0"/>
              </a:rPr>
              <a:t>.</a:t>
            </a:r>
            <a:endParaRPr lang="en-US" sz="2400" dirty="0">
              <a:solidFill>
                <a:srgbClr val="133542"/>
              </a:solidFill>
              <a:latin typeface="D-DIN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2118068"/>
            <a:ext cx="3504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ct val="20000"/>
              </a:spcBef>
              <a:buFont typeface="Wingdings" pitchFamily="2" charset="2"/>
              <a:buNone/>
            </a:pPr>
            <a:r>
              <a:rPr lang="en-US" sz="2400" dirty="0">
                <a:solidFill>
                  <a:srgbClr val="133542"/>
                </a:solidFill>
                <a:latin typeface="D-DIN" pitchFamily="34" charset="0"/>
              </a:rPr>
              <a:t>The digital tool is used : </a:t>
            </a:r>
          </a:p>
        </p:txBody>
      </p:sp>
      <p:sp>
        <p:nvSpPr>
          <p:cNvPr id="8" name="Rectangle 7"/>
          <p:cNvSpPr/>
          <p:nvPr/>
        </p:nvSpPr>
        <p:spPr>
          <a:xfrm>
            <a:off x="1691824" y="5209198"/>
            <a:ext cx="60854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  <a:buFont typeface="Wingdings" pitchFamily="2" charset="2"/>
              <a:buNone/>
            </a:pPr>
            <a:r>
              <a:rPr lang="en-US" sz="2400" dirty="0">
                <a:solidFill>
                  <a:srgbClr val="133542"/>
                </a:solidFill>
                <a:latin typeface="D-DIN" pitchFamily="34" charset="0"/>
              </a:rPr>
              <a:t>The </a:t>
            </a:r>
            <a:r>
              <a:rPr lang="en-US" sz="2400" dirty="0">
                <a:solidFill>
                  <a:srgbClr val="133542"/>
                </a:solidFill>
                <a:latin typeface="D-DIN" pitchFamily="34" charset="0"/>
              </a:rPr>
              <a:t>physical documents are used </a:t>
            </a:r>
            <a:r>
              <a:rPr lang="en-US" sz="2400" u="sng" dirty="0">
                <a:solidFill>
                  <a:srgbClr val="133542"/>
                </a:solidFill>
                <a:latin typeface="D-DIN" pitchFamily="34" charset="0"/>
              </a:rPr>
              <a:t>to solve </a:t>
            </a:r>
            <a:r>
              <a:rPr lang="en-US" sz="2400" dirty="0">
                <a:solidFill>
                  <a:srgbClr val="133542"/>
                </a:solidFill>
                <a:latin typeface="D-DIN" pitchFamily="34" charset="0"/>
              </a:rPr>
              <a:t>the puzzles.</a:t>
            </a:r>
            <a:endParaRPr lang="fr-FR" sz="2400" dirty="0">
              <a:solidFill>
                <a:srgbClr val="133542"/>
              </a:solidFill>
              <a:latin typeface="D-DI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92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dirty="0" smtClean="0">
            <a:solidFill>
              <a:srgbClr val="133542"/>
            </a:solidFill>
            <a:latin typeface="D-DIN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C71517D099874AB2867E309399C596" ma:contentTypeVersion="10" ma:contentTypeDescription="Crée un document." ma:contentTypeScope="" ma:versionID="95bda047ddb36adecaa0882a82a170f8">
  <xsd:schema xmlns:xsd="http://www.w3.org/2001/XMLSchema" xmlns:xs="http://www.w3.org/2001/XMLSchema" xmlns:p="http://schemas.microsoft.com/office/2006/metadata/properties" xmlns:ns2="1a2edb69-8193-4d9c-8bed-cbb90a2b0720" xmlns:ns3="a68c581b-35af-4167-9b89-a44649f43e81" targetNamespace="http://schemas.microsoft.com/office/2006/metadata/properties" ma:root="true" ma:fieldsID="ed117d88dcfb9ba7769c2a02f30ae61f" ns2:_="" ns3:_="">
    <xsd:import namespace="1a2edb69-8193-4d9c-8bed-cbb90a2b0720"/>
    <xsd:import namespace="a68c581b-35af-4167-9b89-a44649f43e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2edb69-8193-4d9c-8bed-cbb90a2b07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alises d’images" ma:readOnly="false" ma:fieldId="{5cf76f15-5ced-4ddc-b409-7134ff3c332f}" ma:taxonomyMulti="true" ma:sspId="cf26918b-eb11-4d84-88e9-2e186eab5ea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c581b-35af-4167-9b89-a44649f43e81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67b7bf7-153b-4309-9952-190229097eb5}" ma:internalName="TaxCatchAll" ma:showField="CatchAllData" ma:web="a68c581b-35af-4167-9b89-a44649f43e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a2edb69-8193-4d9c-8bed-cbb90a2b0720">
      <Terms xmlns="http://schemas.microsoft.com/office/infopath/2007/PartnerControls"/>
    </lcf76f155ced4ddcb4097134ff3c332f>
    <TaxCatchAll xmlns="a68c581b-35af-4167-9b89-a44649f43e81" xsi:nil="true"/>
  </documentManagement>
</p:properties>
</file>

<file path=customXml/itemProps1.xml><?xml version="1.0" encoding="utf-8"?>
<ds:datastoreItem xmlns:ds="http://schemas.openxmlformats.org/officeDocument/2006/customXml" ds:itemID="{D966A702-65E1-47AB-B7E8-BE24570D95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FDED6D-1A4D-4067-8AB5-3C0E2D4969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2edb69-8193-4d9c-8bed-cbb90a2b0720"/>
    <ds:schemaRef ds:uri="a68c581b-35af-4167-9b89-a44649f43e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36DD23-5D38-4D33-891E-925EF18CD625}">
  <ds:schemaRefs>
    <ds:schemaRef ds:uri="a68c581b-35af-4167-9b89-a44649f43e81"/>
    <ds:schemaRef ds:uri="http://purl.org/dc/terms/"/>
    <ds:schemaRef ds:uri="http://purl.org/dc/dcmitype/"/>
    <ds:schemaRef ds:uri="1a2edb69-8193-4d9c-8bed-cbb90a2b0720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486</Words>
  <Application>Microsoft Office PowerPoint</Application>
  <PresentationFormat>Affichage à l'écran (4:3)</PresentationFormat>
  <Paragraphs>75</Paragraphs>
  <Slides>12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Calibri</vt:lpstr>
      <vt:lpstr>D-DIN</vt:lpstr>
      <vt:lpstr>Symbol</vt:lpstr>
      <vt:lpstr>Wingdings</vt:lpstr>
      <vt:lpstr>Thème Office</vt:lpstr>
      <vt:lpstr>Présentation PowerPoint</vt:lpstr>
      <vt:lpstr>Context and objectives of the game</vt:lpstr>
      <vt:lpstr>« Discovery » game</vt:lpstr>
      <vt:lpstr>Main features of the game</vt:lpstr>
      <vt:lpstr>Story</vt:lpstr>
      <vt:lpstr>Story</vt:lpstr>
      <vt:lpstr>Story</vt:lpstr>
      <vt:lpstr>Playing rules</vt:lpstr>
      <vt:lpstr>Playing rules</vt:lpstr>
      <vt:lpstr>Playing rules</vt:lpstr>
      <vt:lpstr>Playing rules</vt:lpstr>
      <vt:lpstr>Any questions?</vt:lpstr>
    </vt:vector>
  </TitlesOfParts>
  <Company>CEDRE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lcotte</dc:creator>
  <cp:keywords>, docId:BD1DE3B80BC348A05997B5BB414328F3</cp:keywords>
  <cp:lastModifiedBy>Aurelia Bony-Dandrieux</cp:lastModifiedBy>
  <cp:revision>28</cp:revision>
  <cp:lastPrinted>2022-08-29T11:50:40Z</cp:lastPrinted>
  <dcterms:created xsi:type="dcterms:W3CDTF">2021-03-24T14:00:21Z</dcterms:created>
  <dcterms:modified xsi:type="dcterms:W3CDTF">2023-06-14T08:20:52Z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0x010100B5C71517D099874AB2867E309399C596</vt:lpwstr>
  </property>
  <property fmtid="{D5CDD505-2E9C-101B-9397-08002B2CF9AE}" pid="3" name="MediaServiceImageTags">
    <vt:lpwstr/>
  </property>
</Properties>
</file>